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DC"/>
    <a:srgbClr val="BEE5B9"/>
    <a:srgbClr val="BBE0E3"/>
    <a:srgbClr val="EF8F11"/>
    <a:srgbClr val="526FF5"/>
    <a:srgbClr val="7CC377"/>
    <a:srgbClr val="A8B50A"/>
    <a:srgbClr val="BF1238"/>
    <a:srgbClr val="F89A1E"/>
    <a:srgbClr val="BFC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p:scale>
          <a:sx n="47" d="100"/>
          <a:sy n="47" d="100"/>
        </p:scale>
        <p:origin x="2848" y="-218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7" Type="http://schemas.openxmlformats.org/officeDocument/2006/relationships/image" Target="../media/image45.png"/><Relationship Id="rId50" Type="http://schemas.openxmlformats.org/officeDocument/2006/relationships/image" Target="../media/image40.png"/><Relationship Id="rId55" Type="http://schemas.openxmlformats.org/officeDocument/2006/relationships/image" Target="../media/image46.png"/><Relationship Id="rId63" Type="http://schemas.openxmlformats.org/officeDocument/2006/relationships/image" Target="../media/image49.png"/><Relationship Id="rId68" Type="http://schemas.openxmlformats.org/officeDocument/2006/relationships/image" Target="../media/image56.png"/><Relationship Id="rId7" Type="http://schemas.openxmlformats.org/officeDocument/2006/relationships/image" Target="../media/image6.jp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3" Type="http://schemas.openxmlformats.org/officeDocument/2006/relationships/image" Target="../media/image43.png"/><Relationship Id="rId66" Type="http://schemas.openxmlformats.org/officeDocument/2006/relationships/image" Target="../media/image51.png"/><Relationship Id="rId5" Type="http://schemas.openxmlformats.org/officeDocument/2006/relationships/image" Target="../media/image4.png"/><Relationship Id="rId61" Type="http://schemas.openxmlformats.org/officeDocument/2006/relationships/image" Target="../media/image52.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8" Type="http://schemas.openxmlformats.org/officeDocument/2006/relationships/image" Target="../media/image38.png"/><Relationship Id="rId56" Type="http://schemas.openxmlformats.org/officeDocument/2006/relationships/image" Target="../media/image47.png"/><Relationship Id="rId64" Type="http://schemas.openxmlformats.org/officeDocument/2006/relationships/image" Target="../media/image55.png"/><Relationship Id="rId69" Type="http://schemas.openxmlformats.org/officeDocument/2006/relationships/image" Target="../media/image57.png"/><Relationship Id="rId8" Type="http://schemas.openxmlformats.org/officeDocument/2006/relationships/image" Target="../media/image7.png"/><Relationship Id="rId51" Type="http://schemas.openxmlformats.org/officeDocument/2006/relationships/image" Target="../media/image41.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67" Type="http://schemas.openxmlformats.org/officeDocument/2006/relationships/image" Target="../media/image54.png"/><Relationship Id="rId20" Type="http://schemas.openxmlformats.org/officeDocument/2006/relationships/image" Target="../media/image19.png"/><Relationship Id="rId54" Type="http://schemas.openxmlformats.org/officeDocument/2006/relationships/image" Target="../media/image44.png"/><Relationship Id="rId6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png"/><Relationship Id="rId15" Type="http://schemas.openxmlformats.org/officeDocument/2006/relationships/image" Target="../media/image14.tiff"/><Relationship Id="rId23" Type="http://schemas.openxmlformats.org/officeDocument/2006/relationships/image" Target="../media/image22.tiff"/><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39.png"/><Relationship Id="rId57" Type="http://schemas.openxmlformats.org/officeDocument/2006/relationships/image" Target="../media/image48.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42.png"/><Relationship Id="rId65"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2"/>
          <a:stretch>
            <a:fillRect/>
          </a:stretch>
        </p:blipFill>
        <p:spPr>
          <a:xfrm>
            <a:off x="9816568" y="14196671"/>
            <a:ext cx="7313138" cy="6372875"/>
          </a:xfrm>
          <a:prstGeom prst="rect">
            <a:avLst/>
          </a:prstGeom>
        </p:spPr>
      </p:pic>
      <p:sp>
        <p:nvSpPr>
          <p:cNvPr id="194" name="Rounded Rectangle 193">
            <a:extLst>
              <a:ext uri="{FF2B5EF4-FFF2-40B4-BE49-F238E27FC236}">
                <a16:creationId xmlns:a16="http://schemas.microsoft.com/office/drawing/2014/main" id="{3C009EE6-69C3-3E4B-A5D8-DC48FCA4F18C}"/>
              </a:ext>
            </a:extLst>
          </p:cNvPr>
          <p:cNvSpPr/>
          <p:nvPr/>
        </p:nvSpPr>
        <p:spPr bwMode="auto">
          <a:xfrm>
            <a:off x="700843" y="17629258"/>
            <a:ext cx="8851816" cy="3740993"/>
          </a:xfrm>
          <a:prstGeom prst="roundRect">
            <a:avLst>
              <a:gd name="adj" fmla="val 7165"/>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5" name="Rounded Rectangle 194">
            <a:extLst>
              <a:ext uri="{FF2B5EF4-FFF2-40B4-BE49-F238E27FC236}">
                <a16:creationId xmlns:a16="http://schemas.microsoft.com/office/drawing/2014/main" id="{40DCC1FD-F49C-2948-8BE8-5F9616377D95}"/>
              </a:ext>
            </a:extLst>
          </p:cNvPr>
          <p:cNvSpPr/>
          <p:nvPr/>
        </p:nvSpPr>
        <p:spPr bwMode="auto">
          <a:xfrm>
            <a:off x="12953708" y="28297482"/>
            <a:ext cx="14704892" cy="1942726"/>
          </a:xfrm>
          <a:prstGeom prst="roundRect">
            <a:avLst>
              <a:gd name="adj" fmla="val 18989"/>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2" name="Rounded Rectangle 191">
            <a:extLst>
              <a:ext uri="{FF2B5EF4-FFF2-40B4-BE49-F238E27FC236}">
                <a16:creationId xmlns:a16="http://schemas.microsoft.com/office/drawing/2014/main" id="{362CE954-F7FB-F044-8410-D7707DCF77E7}"/>
              </a:ext>
            </a:extLst>
          </p:cNvPr>
          <p:cNvSpPr/>
          <p:nvPr/>
        </p:nvSpPr>
        <p:spPr bwMode="auto">
          <a:xfrm>
            <a:off x="700844" y="13730396"/>
            <a:ext cx="8851815" cy="3716851"/>
          </a:xfrm>
          <a:prstGeom prst="roundRect">
            <a:avLst>
              <a:gd name="adj" fmla="val 7165"/>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254498" y="28508442"/>
                <a:ext cx="14082585" cy="82176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𝑊𝐶</m:t>
                          </m:r>
                        </m:e>
                        <m:sub>
                          <m:r>
                            <a:rPr lang="en-US" sz="2400" b="0" i="1">
                              <a:latin typeface="Cambria Math" panose="02040503050406030204" pitchFamily="18" charset="0"/>
                              <a:ea typeface="Cambria Math" panose="02040503050406030204" pitchFamily="18" charset="0"/>
                            </a:rPr>
                            <m:t>𝑒𝑥𝑡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𝑐</m:t>
                          </m:r>
                        </m:sub>
                      </m:sSub>
                      <m:d>
                        <m:dPr>
                          <m:ctrlPr>
                            <a:rPr lang="en-US" sz="240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1</m:t>
                                      </m:r>
                                    </m:sup>
                                  </m:sSup>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2</m:t>
                                      </m:r>
                                    </m:sup>
                                  </m:sSup>
                                </m:sub>
                              </m:sSub>
                            </m:e>
                          </m:d>
                        </m:e>
                      </m:d>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𝑎</m:t>
                          </m:r>
                        </m:sub>
                      </m:sSub>
                      <m:sSub>
                        <m:sSubPr>
                          <m:ctrlPr>
                            <a:rPr lang="fr-FR" sz="2400" i="1">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𝑎</m:t>
                                  </m:r>
                                </m:sub>
                                <m:sup>
                                  <m:r>
                                    <a:rPr lang="en-US" sz="2400" i="1">
                                      <a:latin typeface="Cambria Math" panose="02040503050406030204" pitchFamily="18" charset="0"/>
                                      <a:ea typeface="Cambria Math" panose="02040503050406030204" pitchFamily="18" charset="0"/>
                                    </a:rPr>
                                    <m:t>1</m:t>
                                  </m:r>
                                </m:sup>
                              </m:sSubSup>
                              <m:r>
                                <a:rPr lang="fr-FR" sz="2400" i="1">
                                  <a:latin typeface="Cambria Math" panose="02040503050406030204" pitchFamily="18" charset="0"/>
                                  <a:ea typeface="Cambria Math" panose="02040503050406030204" pitchFamily="18" charset="0"/>
                                </a:rPr>
                                <m:t>−</m:t>
                              </m:r>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𝑎</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𝑏</m:t>
                          </m:r>
                        </m:sub>
                      </m:sSub>
                      <m:sSub>
                        <m:sSubPr>
                          <m:ctrlPr>
                            <a:rPr lang="fr-FR" sz="2400" i="1">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𝑏</m:t>
                                  </m:r>
                                </m:sub>
                                <m:sup>
                                  <m:r>
                                    <a:rPr lang="en-US" sz="2400" i="1">
                                      <a:latin typeface="Cambria Math" panose="02040503050406030204" pitchFamily="18" charset="0"/>
                                      <a:ea typeface="Cambria Math" panose="02040503050406030204" pitchFamily="18" charset="0"/>
                                    </a:rPr>
                                    <m:t>1</m:t>
                                  </m:r>
                                </m:sup>
                              </m:sSubSup>
                              <m:r>
                                <a:rPr lang="fr-FR" sz="2400" i="1">
                                  <a:latin typeface="Cambria Math" panose="02040503050406030204" pitchFamily="18" charset="0"/>
                                  <a:ea typeface="Cambria Math" panose="02040503050406030204" pitchFamily="18" charset="0"/>
                                </a:rPr>
                                <m:t>−</m:t>
                              </m:r>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𝑏</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d>
                        <m:dPr>
                          <m:begChr m:val="|"/>
                          <m:endChr m:val="|"/>
                          <m:ctrlPr>
                            <a:rPr lang="fr-FR" sz="2400" i="1" smtClean="0">
                              <a:latin typeface="Cambria Math" panose="02040503050406030204" pitchFamily="18" charset="0"/>
                              <a:ea typeface="Cambria Math" panose="02040503050406030204" pitchFamily="18" charset="0"/>
                            </a:rPr>
                          </m:ctrlPr>
                        </m:dPr>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𝑁</m:t>
                              </m:r>
                              <m:r>
                                <a:rPr lang="fr-FR" sz="2400" i="1">
                                  <a:latin typeface="Cambria Math" panose="02040503050406030204" pitchFamily="18" charset="0"/>
                                  <a:ea typeface="Cambria Math" panose="02040503050406030204" pitchFamily="18" charset="0"/>
                                </a:rPr>
                                <m:t>−1</m:t>
                              </m:r>
                            </m:sup>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𝑀</m:t>
                                  </m:r>
                                  <m:r>
                                    <a:rPr lang="fr-FR" sz="2400" i="1">
                                      <a:latin typeface="Cambria Math" panose="02040503050406030204" pitchFamily="18" charset="0"/>
                                      <a:ea typeface="Cambria Math" panose="02040503050406030204" pitchFamily="18" charset="0"/>
                                    </a:rPr>
                                    <m:t>−1</m:t>
                                  </m:r>
                                </m:sup>
                                <m:e>
                                  <m:sSubSup>
                                    <m:sSubSupPr>
                                      <m:ctrlPr>
                                        <a:rPr lang="fr-FR" sz="2400" i="1">
                                          <a:latin typeface="Cambria Math" panose="02040503050406030204" pitchFamily="18" charset="0"/>
                                          <a:ea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𝛼</m:t>
                                      </m:r>
                                    </m:e>
                                    <m:sub>
                                      <m:r>
                                        <a:rPr lang="fr-FR" sz="2400" i="1">
                                          <a:latin typeface="Cambria Math" panose="02040503050406030204" pitchFamily="18" charset="0"/>
                                          <a:ea typeface="Cambria Math" panose="02040503050406030204" pitchFamily="18" charset="0"/>
                                        </a:rPr>
                                        <m:t>𝑖</m:t>
                                      </m:r>
                                    </m:sub>
                                    <m:sup>
                                      <m:r>
                                        <a:rPr lang="fr-FR" sz="2400" i="1">
                                          <a:latin typeface="Cambria Math" panose="02040503050406030204" pitchFamily="18" charset="0"/>
                                          <a:ea typeface="Cambria Math" panose="02040503050406030204" pitchFamily="18" charset="0"/>
                                        </a:rPr>
                                        <m:t>𝑇</m:t>
                                      </m:r>
                                    </m:sup>
                                  </m:sSubSup>
                                </m:e>
                              </m:nary>
                            </m:e>
                          </m:nary>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fr-FR" sz="2400" i="1">
                                  <a:latin typeface="Cambria Math" panose="02040503050406030204" pitchFamily="18" charset="0"/>
                                  <a:ea typeface="Cambria Math" panose="02040503050406030204" pitchFamily="18" charset="0"/>
                                </a:rPr>
                                <m:t>𝑔</m:t>
                              </m:r>
                            </m:sub>
                          </m:sSub>
                          <m:sSub>
                            <m:sSubPr>
                              <m:ctrlPr>
                                <a:rPr lang="fr-FR" sz="2400" i="1">
                                  <a:latin typeface="Cambria Math" panose="02040503050406030204" pitchFamily="18" charset="0"/>
                                  <a:ea typeface="Cambria Math" panose="02040503050406030204" pitchFamily="18" charset="0"/>
                                </a:rPr>
                              </m:ctrlPr>
                            </m:sSubPr>
                            <m:e>
                              <m:r>
                                <m:rPr>
                                  <m:nor/>
                                </m:rPr>
                                <a:rPr lang="fr-FR" sz="240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p>
                                    <m:sSupPr>
                                      <m:ctrlPr>
                                        <a:rPr lang="fr-FR"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1</m:t>
                                      </m:r>
                                    </m:sup>
                                  </m:sSup>
                                  <m:d>
                                    <m:dPr>
                                      <m:ctrlPr>
                                        <a:rPr lang="fr-FR"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𝑖</m:t>
                                      </m:r>
                                    </m:e>
                                  </m:d>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2</m:t>
                                      </m:r>
                                    </m:sup>
                                  </m:sSup>
                                  <m:d>
                                    <m:dPr>
                                      <m:ctrlPr>
                                        <a:rPr lang="fr-FR"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𝑗</m:t>
                                      </m:r>
                                    </m:e>
                                  </m:d>
                                </m:e>
                              </m:d>
                            </m:e>
                            <m:sub>
                              <m:r>
                                <a:rPr lang="fr-FR"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𝛽</m:t>
                              </m:r>
                            </m:e>
                            <m:sub>
                              <m:r>
                                <a:rPr lang="fr-FR" sz="2400" i="1">
                                  <a:latin typeface="Cambria Math" panose="02040503050406030204" pitchFamily="18" charset="0"/>
                                  <a:ea typeface="Cambria Math" panose="02040503050406030204" pitchFamily="18" charset="0"/>
                                </a:rPr>
                                <m:t>𝑗</m:t>
                              </m:r>
                            </m:sub>
                          </m:sSub>
                        </m:e>
                      </m:d>
                    </m:oMath>
                  </m:oMathPara>
                </a14:m>
                <a:endParaRPr lang="en-US" sz="24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254498" y="28508442"/>
                <a:ext cx="14082585" cy="821763"/>
              </a:xfrm>
              <a:prstGeom prst="rect">
                <a:avLst/>
              </a:prstGeom>
              <a:blipFill>
                <a:blip r:embed="rId3"/>
                <a:stretch>
                  <a:fillRect t="-160000" b="-23538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S. </a:t>
            </a:r>
            <a:r>
              <a:rPr lang="en-US" sz="2000" dirty="0" err="1">
                <a:latin typeface="Tahoma" panose="020B0604030504040204" pitchFamily="34" charset="0"/>
                <a:ea typeface="Tahoma" panose="020B0604030504040204" pitchFamily="34" charset="0"/>
                <a:cs typeface="Tahoma" panose="020B0604030504040204" pitchFamily="34" charset="0"/>
              </a:rPr>
              <a:t>Wakana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“Reproducibility of quantitative tractography methods applied to cerebral white matter”, </a:t>
            </a:r>
            <a:r>
              <a:rPr lang="en-US" sz="2000" dirty="0" err="1">
                <a:latin typeface="Tahoma" panose="020B0604030504040204" pitchFamily="34" charset="0"/>
                <a:ea typeface="Tahoma" panose="020B0604030504040204" pitchFamily="34" charset="0"/>
                <a:cs typeface="Tahoma" panose="020B0604030504040204" pitchFamily="34" charset="0"/>
              </a:rPr>
              <a:t>NeuroImage</a:t>
            </a:r>
            <a:r>
              <a:rPr lang="en-US" sz="2000" dirty="0">
                <a:latin typeface="Tahoma" panose="020B0604030504040204" pitchFamily="34" charset="0"/>
                <a:ea typeface="Tahoma" panose="020B0604030504040204" pitchFamily="34" charset="0"/>
                <a:cs typeface="Tahoma" panose="020B0604030504040204" pitchFamily="34" charset="0"/>
              </a:rPr>
              <a:t>, vol. 36, no. 3, pp. 630-644, 2007.</a:t>
            </a: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4"/>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6"/>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7"/>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8"/>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9"/>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10"/>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1"/>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2"/>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3"/>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224417"/>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213415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088443"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Results were validated on 5 unrelated healthy adults subjects from the</a:t>
            </a:r>
            <a:r>
              <a:rPr lang="en-US" sz="3600" i="1" dirty="0"/>
              <a:t> HCP </a:t>
            </a:r>
            <a:r>
              <a:rPr lang="en-US" sz="3600" dirty="0"/>
              <a:t>dataset.</a:t>
            </a:r>
          </a:p>
          <a:p>
            <a:pPr marL="571500" indent="-571500" algn="just">
              <a:buFont typeface="Arial" panose="020B0604020202020204" pitchFamily="34" charset="0"/>
              <a:buChar char="•"/>
            </a:pPr>
            <a:r>
              <a:rPr lang="en-US" sz="3600" dirty="0"/>
              <a:t>The interactive analysis helped neurosurgeons to better understand the bundles properties and to find the optimal ACS thresholds for IFOF and UF segmentation.</a:t>
            </a:r>
          </a:p>
          <a:p>
            <a:pPr marL="571500" indent="-571500" algn="just">
              <a:buFont typeface="Arial" panose="020B0604020202020204" pitchFamily="34" charset="0"/>
              <a:buChar char="•"/>
            </a:pPr>
            <a:r>
              <a:rPr lang="en-US" sz="3600" dirty="0"/>
              <a:t>Compared to state-of-the-art methods, a smaller fibers dispersion can be observed. </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4">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5"/>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8262441"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fiber bundles, implementing additional fuzzy relations and performing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6"/>
          <a:stretch>
            <a:fillRect/>
          </a:stretch>
        </p:blipFill>
        <p:spPr>
          <a:xfrm>
            <a:off x="24513092" y="24119165"/>
            <a:ext cx="3638233" cy="2286648"/>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897430" y="13143249"/>
            <a:ext cx="11422866" cy="8265337"/>
            <a:chOff x="16192310" y="11234980"/>
            <a:chExt cx="12742515" cy="983297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192310" y="11234980"/>
              <a:ext cx="12742515" cy="7968930"/>
              <a:chOff x="11328198" y="9746753"/>
              <a:chExt cx="12762915" cy="7981687"/>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328198" y="9746753"/>
                <a:ext cx="12762915" cy="7034192"/>
                <a:chOff x="11328198" y="9746753"/>
                <a:chExt cx="12762915" cy="7034192"/>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7">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8">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9">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656062" y="9746753"/>
                  <a:ext cx="1601810"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508285" y="9746753"/>
                  <a:ext cx="1432477"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585785" y="9746753"/>
                  <a:ext cx="1458206"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1211255" y="11833941"/>
                  <a:ext cx="1289116" cy="65337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20">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1">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2">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413486" y="14929962"/>
                  <a:ext cx="884651" cy="65337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3"/>
              <a:srcRect l="2733" t="36653" r="2924" b="25480"/>
              <a:stretch/>
            </p:blipFill>
            <p:spPr>
              <a:xfrm>
                <a:off x="14115841" y="17163559"/>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7042019"/>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7104987"/>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7105937"/>
                <a:ext cx="886106" cy="550105"/>
              </a:xfrm>
              <a:prstGeom prst="rect">
                <a:avLst/>
              </a:prstGeom>
              <a:noFill/>
            </p:spPr>
            <p:txBody>
              <a:bodyPr wrap="square" rtlCol="0">
                <a:spAutoFit/>
              </a:bodyPr>
              <a:lstStyle/>
              <a:p>
                <a:pPr algn="just"/>
                <a:r>
                  <a:rPr lang="en-US" sz="2400"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1574" y="19859656"/>
              <a:ext cx="10069233"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a:t>
              </a:r>
            </a:p>
            <a:p>
              <a:pPr algn="just"/>
              <a:r>
                <a:rPr lang="en-US" sz="3000" i="1" dirty="0">
                  <a:latin typeface="Tahoma" panose="020B0604030504040204" pitchFamily="34" charset="0"/>
                  <a:ea typeface="Tahoma" panose="020B0604030504040204" pitchFamily="34" charset="0"/>
                  <a:cs typeface="Tahoma" panose="020B0604030504040204" pitchFamily="34" charset="0"/>
                </a:rPr>
                <a:t>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3472716"/>
            <a:ext cx="11440110" cy="8298316"/>
            <a:chOff x="1123017" y="21833929"/>
            <a:chExt cx="11568739" cy="8391619"/>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4"/>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5"/>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6"/>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7"/>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8"/>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9"/>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30"/>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1"/>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2"/>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3"/>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4"/>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5"/>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8"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9"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5" y="5849430"/>
                <a:ext cx="3903631"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10174121" y="7985544"/>
                <a:ext cx="1297559" cy="535413"/>
              </a:xfrm>
              <a:prstGeom prst="rect">
                <a:avLst/>
              </a:prstGeom>
              <a:noFill/>
            </p:spPr>
            <p:txBody>
              <a:bodyPr wrap="square" rtlCol="0">
                <a:spAutoFit/>
              </a:bodyPr>
              <a:lstStyle/>
              <a:p>
                <a:pPr algn="just"/>
                <a:r>
                  <a:rPr lang="en-US" sz="1800" i="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10221848" y="10234365"/>
                <a:ext cx="1202105" cy="535413"/>
              </a:xfrm>
              <a:prstGeom prst="rect">
                <a:avLst/>
              </a:prstGeom>
              <a:noFill/>
            </p:spPr>
            <p:txBody>
              <a:bodyPr wrap="square" rtlCol="0">
                <a:spAutoFit/>
              </a:bodyPr>
              <a:lstStyle/>
              <a:p>
                <a:pPr algn="just"/>
                <a:r>
                  <a:rPr lang="en-US" sz="1800" i="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10202192" y="12446180"/>
                <a:ext cx="1241415" cy="535413"/>
              </a:xfrm>
              <a:prstGeom prst="rect">
                <a:avLst/>
              </a:prstGeom>
              <a:noFill/>
            </p:spPr>
            <p:txBody>
              <a:bodyPr wrap="square" rtlCol="0">
                <a:spAutoFit/>
              </a:bodyPr>
              <a:lstStyle/>
              <a:p>
                <a:pPr algn="just"/>
                <a:r>
                  <a:rPr lang="en-US" sz="1800" i="1" dirty="0">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10188926" y="14755994"/>
                <a:ext cx="1267947" cy="535413"/>
              </a:xfrm>
              <a:prstGeom prst="rect">
                <a:avLst/>
              </a:prstGeom>
              <a:noFill/>
            </p:spPr>
            <p:txBody>
              <a:bodyPr wrap="square" rtlCol="0">
                <a:spAutoFit/>
              </a:bodyPr>
              <a:lstStyle/>
              <a:p>
                <a:pPr algn="just"/>
                <a:r>
                  <a:rPr lang="en-US" sz="1800" i="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3"/>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3"/>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74428" y="29665321"/>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080401"/>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98705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905937"/>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9131858"/>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7153830" y="9373295"/>
            <a:ext cx="0" cy="11809312"/>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5" y="9210560"/>
            <a:ext cx="16164952"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logic combinations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9970" y="10921066"/>
            <a:ext cx="1628582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Membership functions </a:t>
            </a:r>
            <a:r>
              <a:rPr lang="el-GR" i="1" dirty="0"/>
              <a:t>μ</a:t>
            </a:r>
            <a:r>
              <a:rPr lang="en-US" dirty="0"/>
              <a:t>,</a:t>
            </a:r>
            <a:r>
              <a:rPr lang="en-US" sz="3600" dirty="0">
                <a:latin typeface="Tahoma" panose="020B0604030504040204" pitchFamily="34" charset="0"/>
                <a:ea typeface="Tahoma" panose="020B0604030504040204" pitchFamily="34" charset="0"/>
                <a:cs typeface="Tahoma" panose="020B0604030504040204" pitchFamily="34" charset="0"/>
              </a:rPr>
              <a:t> describing the satisfaction degree to the relations, are evaluated for every point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image space. Spatial (</a:t>
            </a:r>
            <a:r>
              <a:rPr lang="en-US" sz="3600" i="1" dirty="0">
                <a:latin typeface="Tahoma" panose="020B0604030504040204" pitchFamily="34" charset="0"/>
                <a:ea typeface="Tahoma" panose="020B0604030504040204" pitchFamily="34" charset="0"/>
                <a:cs typeface="Tahoma" panose="020B0604030504040204" pitchFamily="34" charset="0"/>
              </a:rPr>
              <a:t>FS</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and connectivity (</a:t>
            </a:r>
            <a:r>
              <a:rPr lang="en-US" sz="3600" i="1" dirty="0">
                <a:latin typeface="Tahoma" panose="020B0604030504040204" pitchFamily="34" charset="0"/>
                <a:ea typeface="Tahoma" panose="020B0604030504040204" pitchFamily="34" charset="0"/>
                <a:cs typeface="Tahoma" panose="020B0604030504040204" pitchFamily="34" charset="0"/>
              </a:rPr>
              <a:t>EP</a:t>
            </a:r>
            <a:r>
              <a:rPr lang="en-US" sz="1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fuzzy scores are computed for each fiber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(composed by </a:t>
            </a:r>
            <a:r>
              <a:rPr lang="en-US" sz="3600" i="1" dirty="0">
                <a:latin typeface="Tahoma" panose="020B0604030504040204" pitchFamily="34" charset="0"/>
                <a:ea typeface="Tahoma" panose="020B0604030504040204" pitchFamily="34" charset="0"/>
                <a:cs typeface="Tahoma" panose="020B0604030504040204" pitchFamily="34" charset="0"/>
              </a:rPr>
              <a:t>N</a:t>
            </a:r>
            <a:r>
              <a:rPr lang="en-US" sz="3600" dirty="0">
                <a:latin typeface="Tahoma" panose="020B0604030504040204" pitchFamily="34" charset="0"/>
                <a:ea typeface="Tahoma" panose="020B0604030504040204" pitchFamily="34" charset="0"/>
                <a:cs typeface="Tahoma" panose="020B0604030504040204" pitchFamily="34" charset="0"/>
              </a:rPr>
              <a:t> points and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i="1" baseline="-25000" dirty="0">
                <a:latin typeface="Tahoma" panose="020B0604030504040204" pitchFamily="34" charset="0"/>
                <a:ea typeface="Tahoma" panose="020B0604030504040204" pitchFamily="34" charset="0"/>
                <a:cs typeface="Tahoma" panose="020B0604030504040204" pitchFamily="34" charset="0"/>
              </a:rPr>
              <a:t>a</a:t>
            </a:r>
            <a:r>
              <a:rPr lang="en-US" sz="3600" i="1" dirty="0">
                <a:latin typeface="Tahoma" panose="020B0604030504040204" pitchFamily="34" charset="0"/>
                <a:ea typeface="Tahoma" panose="020B0604030504040204" pitchFamily="34" charset="0"/>
                <a:cs typeface="Tahoma" panose="020B0604030504040204" pitchFamily="34" charset="0"/>
              </a:rPr>
              <a:t> and f</a:t>
            </a:r>
            <a:r>
              <a:rPr lang="en-US" sz="3600" i="1" baseline="-25000" dirty="0">
                <a:latin typeface="Tahoma" panose="020B0604030504040204" pitchFamily="34" charset="0"/>
                <a:ea typeface="Tahoma" panose="020B0604030504040204" pitchFamily="34" charset="0"/>
                <a:cs typeface="Tahoma" panose="020B0604030504040204" pitchFamily="34" charset="0"/>
              </a:rPr>
              <a:t>b</a:t>
            </a:r>
            <a:r>
              <a:rPr lang="en-US" sz="3600" dirty="0">
                <a:latin typeface="Tahoma" panose="020B0604030504040204" pitchFamily="34" charset="0"/>
                <a:ea typeface="Tahoma" panose="020B0604030504040204" pitchFamily="34" charset="0"/>
                <a:cs typeface="Tahoma" panose="020B0604030504040204" pitchFamily="34" charset="0"/>
              </a:rPr>
              <a:t>).</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2127973" y="22842041"/>
            <a:ext cx="170949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2127972" y="26737664"/>
            <a:ext cx="1701348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5488795" y="29640246"/>
                <a:ext cx="10291840"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with</a:t>
                </a:r>
                <a:r>
                  <a:rPr lang="en-US" sz="24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4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4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4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and</a:t>
                </a:r>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i="1" dirty="0">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b</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5488795" y="29640246"/>
                <a:ext cx="10291840" cy="461665"/>
              </a:xfrm>
              <a:prstGeom prst="rect">
                <a:avLst/>
              </a:prstGeom>
              <a:blipFill>
                <a:blip r:embed="rId38"/>
                <a:stretch>
                  <a:fillRect l="-863" t="-13514" b="-29730"/>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2865455" y="24567031"/>
            <a:ext cx="10927376" cy="1667069"/>
            <a:chOff x="13437893" y="27623755"/>
            <a:chExt cx="6738860" cy="3084085"/>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3" y="27623755"/>
              <a:ext cx="6585805" cy="3084085"/>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11341" y="28044960"/>
              <a:ext cx="6565412" cy="230832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31725890" y="11647886"/>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grpSp>
        <p:nvGrpSpPr>
          <p:cNvPr id="14353" name="Group 14352">
            <a:extLst>
              <a:ext uri="{FF2B5EF4-FFF2-40B4-BE49-F238E27FC236}">
                <a16:creationId xmlns:a16="http://schemas.microsoft.com/office/drawing/2014/main" id="{F2E6AA2C-690E-6C45-AF29-26BC0F08675D}"/>
              </a:ext>
            </a:extLst>
          </p:cNvPr>
          <p:cNvGrpSpPr/>
          <p:nvPr/>
        </p:nvGrpSpPr>
        <p:grpSpPr>
          <a:xfrm>
            <a:off x="21330294" y="32059065"/>
            <a:ext cx="7609532" cy="7267995"/>
            <a:chOff x="21047212" y="32419105"/>
            <a:chExt cx="7084587" cy="6766611"/>
          </a:xfrm>
        </p:grpSpPr>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9"/>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202443" y="11806311"/>
                <a:ext cx="5180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36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202443" y="11806311"/>
                <a:ext cx="5180777" cy="553998"/>
              </a:xfrm>
              <a:prstGeom prst="rect">
                <a:avLst/>
              </a:prstGeom>
              <a:blipFill>
                <a:blip r:embed="rId48"/>
                <a:stretch>
                  <a:fillRect b="-6818"/>
                </a:stretch>
              </a:blipFill>
            </p:spPr>
            <p:txBody>
              <a:bodyPr/>
              <a:lstStyle/>
              <a:p>
                <a:r>
                  <a:rPr lang="en-US">
                    <a:noFill/>
                  </a:rPr>
                  <a:t> </a:t>
                </a:r>
              </a:p>
            </p:txBody>
          </p:sp>
        </mc:Fallback>
      </mc:AlternateContent>
      <p:sp>
        <p:nvSpPr>
          <p:cNvPr id="184" name="TextBox 183">
            <a:extLst>
              <a:ext uri="{FF2B5EF4-FFF2-40B4-BE49-F238E27FC236}">
                <a16:creationId xmlns:a16="http://schemas.microsoft.com/office/drawing/2014/main" id="{58A19698-6139-8C47-90C3-E99FC26EB51D}"/>
              </a:ext>
            </a:extLst>
          </p:cNvPr>
          <p:cNvSpPr txBox="1"/>
          <p:nvPr/>
        </p:nvSpPr>
        <p:spPr>
          <a:xfrm rot="16200000">
            <a:off x="58558" y="15313554"/>
            <a:ext cx="1861279"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Directional</a:t>
            </a:r>
          </a:p>
        </p:txBody>
      </p:sp>
      <p:grpSp>
        <p:nvGrpSpPr>
          <p:cNvPr id="60" name="Group 59">
            <a:extLst>
              <a:ext uri="{FF2B5EF4-FFF2-40B4-BE49-F238E27FC236}">
                <a16:creationId xmlns:a16="http://schemas.microsoft.com/office/drawing/2014/main" id="{BA2D51B6-BB5A-CB44-9CD2-B2CEFA7B5D77}"/>
              </a:ext>
            </a:extLst>
          </p:cNvPr>
          <p:cNvGrpSpPr/>
          <p:nvPr/>
        </p:nvGrpSpPr>
        <p:grpSpPr>
          <a:xfrm>
            <a:off x="1355691" y="13862375"/>
            <a:ext cx="3985376" cy="3573328"/>
            <a:chOff x="808269" y="13871994"/>
            <a:chExt cx="3985376" cy="3573328"/>
          </a:xfrm>
        </p:grpSpPr>
        <p:grpSp>
          <p:nvGrpSpPr>
            <p:cNvPr id="14" name="Groupe 13">
              <a:extLst>
                <a:ext uri="{FF2B5EF4-FFF2-40B4-BE49-F238E27FC236}">
                  <a16:creationId xmlns:a16="http://schemas.microsoft.com/office/drawing/2014/main" id="{0DEF63DD-271E-47E6-B200-114FB59EE6A0}"/>
                </a:ext>
              </a:extLst>
            </p:cNvPr>
            <p:cNvGrpSpPr/>
            <p:nvPr/>
          </p:nvGrpSpPr>
          <p:grpSpPr>
            <a:xfrm>
              <a:off x="871496" y="14060947"/>
              <a:ext cx="3687151" cy="3384375"/>
              <a:chOff x="3040262" y="11348298"/>
              <a:chExt cx="4714307" cy="4327187"/>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9"/>
              <a:stretch>
                <a:fillRect/>
              </a:stretch>
            </p:blipFill>
            <p:spPr>
              <a:xfrm rot="5400000">
                <a:off x="3183524" y="11507960"/>
                <a:ext cx="3766329" cy="4052853"/>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3"/>
              <a:srcRect l="2733" t="36653" r="2924" b="25480"/>
              <a:stretch/>
            </p:blipFill>
            <p:spPr>
              <a:xfrm rot="16200000">
                <a:off x="5357932" y="13444289"/>
                <a:ext cx="3877957"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309256" y="11348298"/>
                <a:ext cx="261178" cy="511572"/>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377936" y="15152265"/>
                <a:ext cx="376633" cy="523220"/>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4250804" y="15512924"/>
                  <a:ext cx="5428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2000" i="1" dirty="0">
                                <a:latin typeface="Cambria Math" panose="02040503050406030204" pitchFamily="18" charset="0"/>
                                <a:ea typeface="Tahoma" panose="020B0604030504040204" pitchFamily="34" charset="0"/>
                                <a:cs typeface="Tahoma" panose="020B0604030504040204" pitchFamily="34" charset="0"/>
                              </a:rPr>
                            </m:ctrlPr>
                          </m:sSubSupPr>
                          <m:e>
                            <m:r>
                              <a:rPr lang="fr-FR" sz="2000" i="1" dirty="0">
                                <a:latin typeface="Cambria Math" panose="02040503050406030204" pitchFamily="18" charset="0"/>
                                <a:ea typeface="Cambria Math" panose="02040503050406030204" pitchFamily="18" charset="0"/>
                                <a:cs typeface="Tahoma" panose="020B0604030504040204" pitchFamily="34" charset="0"/>
                              </a:rPr>
                              <m:t>𝜇</m:t>
                            </m:r>
                          </m:e>
                          <m:sub>
                            <m:r>
                              <a:rPr lang="fr-FR" sz="20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20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sz="2000"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4250804" y="15512924"/>
                  <a:ext cx="542841" cy="400110"/>
                </a:xfrm>
                <a:prstGeom prst="rect">
                  <a:avLst/>
                </a:prstGeom>
                <a:blipFill>
                  <a:blip r:embed="rId50"/>
                  <a:stretch>
                    <a:fillRect b="-6250"/>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2705413" y="15668905"/>
              <a:ext cx="118491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3043720" y="14673959"/>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2741199" y="14380917"/>
                  <a:ext cx="3962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20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sz="2000"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2741199" y="14380917"/>
                  <a:ext cx="396262" cy="400110"/>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2201357" y="15677061"/>
                  <a:ext cx="426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2000"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2201357" y="15677061"/>
                  <a:ext cx="426206" cy="400110"/>
                </a:xfrm>
                <a:prstGeom prst="rect">
                  <a:avLst/>
                </a:prstGeom>
                <a:blipFill>
                  <a:blip r:embed="rId52"/>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2645483" y="14849278"/>
              <a:ext cx="398236" cy="663646"/>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2114005" y="15186771"/>
              <a:ext cx="955362" cy="955362"/>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2935037" y="15124779"/>
                  <a:ext cx="4184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0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sz="2000"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2935037" y="15124779"/>
                  <a:ext cx="418448" cy="400110"/>
                </a:xfrm>
                <a:prstGeom prst="rect">
                  <a:avLst/>
                </a:prstGeom>
                <a:blipFill>
                  <a:blip r:embed="rId5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3497501" y="15597737"/>
                  <a:ext cx="309123" cy="431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000" i="1" smtClean="0">
                                <a:latin typeface="Cambria Math" panose="02040503050406030204" pitchFamily="18" charset="0"/>
                              </a:rPr>
                            </m:ctrlPr>
                          </m:groupCh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fr-FR" sz="20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sz="2000"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3497501" y="15597737"/>
                  <a:ext cx="309123" cy="431208"/>
                </a:xfrm>
                <a:prstGeom prst="rect">
                  <a:avLst/>
                </a:prstGeom>
                <a:blipFill>
                  <a:blip r:embed="rId54"/>
                  <a:stretch>
                    <a:fillRect l="-4000" b="-11429"/>
                  </a:stretch>
                </a:blipFill>
              </p:spPr>
              <p:txBody>
                <a:bodyPr/>
                <a:lstStyle/>
                <a:p>
                  <a:r>
                    <a:rPr lang="en-US">
                      <a:noFill/>
                    </a:rPr>
                    <a:t> </a:t>
                  </a:r>
                </a:p>
              </p:txBody>
            </p:sp>
          </mc:Fallback>
        </mc:AlternateContent>
        <p:sp>
          <p:nvSpPr>
            <p:cNvPr id="182" name="TextBox 181">
              <a:extLst>
                <a:ext uri="{FF2B5EF4-FFF2-40B4-BE49-F238E27FC236}">
                  <a16:creationId xmlns:a16="http://schemas.microsoft.com/office/drawing/2014/main" id="{B8B5CCD1-5C66-6442-A4A0-9AFF8C686409}"/>
                </a:ext>
              </a:extLst>
            </p:cNvPr>
            <p:cNvSpPr txBox="1"/>
            <p:nvPr/>
          </p:nvSpPr>
          <p:spPr>
            <a:xfrm>
              <a:off x="808269" y="13871994"/>
              <a:ext cx="3060174" cy="400110"/>
            </a:xfrm>
            <a:prstGeom prst="rect">
              <a:avLst/>
            </a:prstGeom>
            <a:noFill/>
          </p:spPr>
          <p:txBody>
            <a:bodyPr wrap="square" rtlCol="0">
              <a:spAutoFit/>
            </a:bodyPr>
            <a:lstStyle/>
            <a:p>
              <a:pPr algn="just"/>
              <a:r>
                <a:rPr lang="en-US" sz="2000" i="1" dirty="0">
                  <a:latin typeface="Tahoma" panose="020B0604030504040204" pitchFamily="34" charset="0"/>
                  <a:ea typeface="Tahoma" panose="020B0604030504040204" pitchFamily="34" charset="0"/>
                  <a:cs typeface="Tahoma" panose="020B0604030504040204" pitchFamily="34" charset="0"/>
                </a:rPr>
                <a:t>Lateral of R in direction 𝛼</a:t>
              </a:r>
            </a:p>
          </p:txBody>
        </p:sp>
      </p:grpSp>
      <p:grpSp>
        <p:nvGrpSpPr>
          <p:cNvPr id="220" name="Group 219">
            <a:extLst>
              <a:ext uri="{FF2B5EF4-FFF2-40B4-BE49-F238E27FC236}">
                <a16:creationId xmlns:a16="http://schemas.microsoft.com/office/drawing/2014/main" id="{14C3E210-00EC-C147-923F-78F35DF92AD8}"/>
              </a:ext>
            </a:extLst>
          </p:cNvPr>
          <p:cNvGrpSpPr/>
          <p:nvPr/>
        </p:nvGrpSpPr>
        <p:grpSpPr>
          <a:xfrm>
            <a:off x="5380342" y="18805884"/>
            <a:ext cx="3937847" cy="1400276"/>
            <a:chOff x="791533" y="18834813"/>
            <a:chExt cx="4066049" cy="1400276"/>
          </a:xfrm>
        </p:grpSpPr>
        <mc:AlternateContent xmlns:mc="http://schemas.openxmlformats.org/markup-compatibility/2006">
          <mc:Choice xmlns:a14="http://schemas.microsoft.com/office/drawing/2010/main" Requires="a14">
            <p:sp>
              <p:nvSpPr>
                <p:cNvPr id="222" name="TextBox 221">
                  <a:extLst>
                    <a:ext uri="{FF2B5EF4-FFF2-40B4-BE49-F238E27FC236}">
                      <a16:creationId xmlns:a16="http://schemas.microsoft.com/office/drawing/2014/main" id="{9479911B-0A0C-3845-B85D-01A62E47A0CB}"/>
                    </a:ext>
                  </a:extLst>
                </p:cNvPr>
                <p:cNvSpPr txBox="1"/>
                <p:nvPr/>
              </p:nvSpPr>
              <p:spPr>
                <a:xfrm>
                  <a:off x="1153034" y="19604916"/>
                  <a:ext cx="35631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smtClean="0">
                                <a:latin typeface="Cambria Math" panose="02040503050406030204" pitchFamily="18" charset="0"/>
                              </a:rPr>
                            </m:ctrlPr>
                          </m:sSubSupPr>
                          <m:e>
                            <m:r>
                              <a:rPr lang="fr-FR"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𝑒</m:t>
                            </m:r>
                          </m:sub>
                          <m:sup>
                            <m:r>
                              <a:rPr lang="en-US" sz="2400" b="0" i="1" smtClean="0">
                                <a:latin typeface="Cambria Math" panose="02040503050406030204" pitchFamily="18" charset="0"/>
                              </a:rPr>
                              <m:t>𝑅</m:t>
                            </m:r>
                          </m:sup>
                        </m:sSubSup>
                        <m:d>
                          <m:dPr>
                            <m:ctrlPr>
                              <a:rPr lang="fr-FR" sz="2400" i="1" smtClean="0">
                                <a:latin typeface="Cambria Math" panose="02040503050406030204" pitchFamily="18" charset="0"/>
                              </a:rPr>
                            </m:ctrlPr>
                          </m:dPr>
                          <m:e>
                            <m:r>
                              <a:rPr lang="en-US" sz="2400" b="0" i="1" smtClean="0">
                                <a:latin typeface="Cambria Math" panose="02040503050406030204" pitchFamily="18" charset="0"/>
                              </a:rPr>
                              <m:t>𝑃</m:t>
                            </m:r>
                          </m:e>
                        </m:d>
                        <m:r>
                          <a:rPr lang="en-US" sz="2400" b="0" i="1" smtClean="0">
                            <a:latin typeface="Cambria Math" panose="02040503050406030204" pitchFamily="18" charset="0"/>
                          </a:rPr>
                          <m:t>=</m:t>
                        </m:r>
                        <m:sSup>
                          <m:sSupPr>
                            <m:ctrlPr>
                              <a:rPr lang="en-US" sz="2400" i="1" dirty="0">
                                <a:latin typeface="Cambria Math" panose="02040503050406030204" pitchFamily="18" charset="0"/>
                                <a:ea typeface="Tahoma" panose="020B0604030504040204" pitchFamily="34" charset="0"/>
                                <a:cs typeface="Tahoma" panose="020B0604030504040204" pitchFamily="34" charset="0"/>
                              </a:rPr>
                            </m:ctrlPr>
                          </m:sSup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𝑚</m:t>
                                </m:r>
                                <m:r>
                                  <a:rPr lang="en-US" sz="2400" b="0" i="1" dirty="0" smtClean="0">
                                    <a:latin typeface="Cambria Math" panose="02040503050406030204" pitchFamily="18" charset="0"/>
                                    <a:ea typeface="Tahoma" panose="020B0604030504040204" pitchFamily="34" charset="0"/>
                                    <a:cs typeface="Tahoma" panose="020B0604030504040204" pitchFamily="34" charset="0"/>
                                  </a:rPr>
                                  <m:t>𝑎𝑥</m:t>
                                </m:r>
                              </m:e>
                              <m:sub>
                                <m:r>
                                  <a:rPr lang="en-US" sz="2400" i="1" dirty="0">
                                    <a:latin typeface="Cambria Math" panose="02040503050406030204" pitchFamily="18" charset="0"/>
                                    <a:ea typeface="Tahoma" panose="020B0604030504040204" pitchFamily="34"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m:t>
                                </m:r>
                                <m:r>
                                  <a:rPr lang="en-US" sz="2400" i="1" dirty="0">
                                    <a:latin typeface="Cambria Math" panose="02040503050406030204" pitchFamily="18" charset="0"/>
                                    <a:ea typeface="Cambria Math" panose="02040503050406030204" pitchFamily="18" charset="0"/>
                                    <a:cs typeface="Tahoma" panose="020B0604030504040204" pitchFamily="34" charset="0"/>
                                  </a:rPr>
                                  <m:t>𝑅</m:t>
                                </m:r>
                              </m:sub>
                            </m:sSub>
                            <m:r>
                              <a:rPr lang="en-US" sz="2400" b="0" i="1" dirty="0" smtClean="0">
                                <a:latin typeface="Cambria Math" panose="02040503050406030204" pitchFamily="18" charset="0"/>
                                <a:ea typeface="Cambria Math" panose="02040503050406030204" pitchFamily="18" charset="0"/>
                                <a:cs typeface="Tahoma" panose="020B0604030504040204" pitchFamily="34" charset="0"/>
                              </a:rPr>
                              <m:t> </m:t>
                            </m:r>
                            <m:r>
                              <a:rPr lang="en-US" sz="2400" i="1" dirty="0">
                                <a:latin typeface="Cambria Math" panose="02040503050406030204" pitchFamily="18" charset="0"/>
                                <a:ea typeface="Tahoma" panose="020B0604030504040204" pitchFamily="34" charset="0"/>
                                <a:cs typeface="Tahoma" panose="020B0604030504040204" pitchFamily="34" charset="0"/>
                              </a:rPr>
                              <m:t>𝑒</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 </m:t>
                            </m:r>
                            <m:f>
                              <m:fPr>
                                <m:ctrlPr>
                                  <a:rPr lang="en-US" sz="2400" i="1" dirty="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i="1" dirty="0">
                                            <a:latin typeface="Cambria Math" panose="02040503050406030204" pitchFamily="18" charset="0"/>
                                            <a:ea typeface="Tahoma" panose="020B0604030504040204" pitchFamily="34" charset="0"/>
                                            <a:cs typeface="Tahoma" panose="020B0604030504040204" pitchFamily="34" charset="0"/>
                                          </a:rPr>
                                        </m:ctrlPr>
                                      </m:dPr>
                                      <m:e>
                                        <m:r>
                                          <a:rPr lang="en-US" sz="2400" i="1" dirty="0">
                                            <a:latin typeface="Cambria Math" panose="02040503050406030204" pitchFamily="18" charset="0"/>
                                            <a:ea typeface="Tahoma" panose="020B0604030504040204" pitchFamily="34" charset="0"/>
                                            <a:cs typeface="Tahoma" panose="020B0604030504040204" pitchFamily="34" charset="0"/>
                                          </a:rPr>
                                          <m:t>𝑃</m:t>
                                        </m:r>
                                        <m:r>
                                          <a:rPr lang="en-US" sz="2400" i="1" dirty="0">
                                            <a:latin typeface="Cambria Math" panose="02040503050406030204" pitchFamily="18" charset="0"/>
                                            <a:ea typeface="Tahoma" panose="020B0604030504040204" pitchFamily="34" charset="0"/>
                                            <a:cs typeface="Tahoma" panose="020B0604030504040204" pitchFamily="34" charset="0"/>
                                          </a:rPr>
                                          <m:t>−</m:t>
                                        </m:r>
                                        <m:r>
                                          <a:rPr lang="en-US" sz="2400" i="1" dirty="0">
                                            <a:latin typeface="Cambria Math" panose="02040503050406030204" pitchFamily="18" charset="0"/>
                                            <a:ea typeface="Tahoma" panose="020B0604030504040204" pitchFamily="34" charset="0"/>
                                            <a:cs typeface="Tahoma" panose="020B0604030504040204" pitchFamily="34" charset="0"/>
                                          </a:rPr>
                                          <m:t>𝑟</m:t>
                                        </m:r>
                                      </m:e>
                                    </m:d>
                                  </m:e>
                                  <m:sub>
                                    <m:r>
                                      <a:rPr lang="en-US" sz="2400" i="1" dirty="0">
                                        <a:latin typeface="Cambria Math" panose="02040503050406030204" pitchFamily="18" charset="0"/>
                                        <a:ea typeface="Tahoma" panose="020B0604030504040204" pitchFamily="34" charset="0"/>
                                        <a:cs typeface="Tahoma" panose="020B0604030504040204" pitchFamily="34" charset="0"/>
                                      </a:rPr>
                                      <m:t>2</m:t>
                                    </m:r>
                                  </m:sub>
                                  <m:sup>
                                    <m:r>
                                      <a:rPr lang="en-US" sz="2400" i="1" dirty="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i="1" dirty="0">
                                        <a:latin typeface="Cambria Math" panose="02040503050406030204" pitchFamily="18" charset="0"/>
                                        <a:ea typeface="Tahoma" panose="020B0604030504040204" pitchFamily="34" charset="0"/>
                                        <a:cs typeface="Tahoma" panose="020B0604030504040204" pitchFamily="34" charset="0"/>
                                      </a:rPr>
                                    </m:ctrlPr>
                                  </m:sSupPr>
                                  <m:e>
                                    <m:r>
                                      <a:rPr lang="en-US" sz="2400" i="1" dirty="0">
                                        <a:latin typeface="Cambria Math" panose="02040503050406030204" pitchFamily="18" charset="0"/>
                                        <a:ea typeface="Cambria Math" panose="02040503050406030204" pitchFamily="18" charset="0"/>
                                        <a:cs typeface="Tahoma" panose="020B0604030504040204" pitchFamily="34" charset="0"/>
                                      </a:rPr>
                                      <m:t>𝜆</m:t>
                                    </m:r>
                                  </m:e>
                                  <m:sup>
                                    <m:r>
                                      <a:rPr lang="en-US" sz="2400" i="1" dirty="0">
                                        <a:latin typeface="Cambria Math" panose="02040503050406030204" pitchFamily="18" charset="0"/>
                                        <a:ea typeface="Tahoma" panose="020B0604030504040204" pitchFamily="34" charset="0"/>
                                        <a:cs typeface="Tahoma" panose="020B0604030504040204" pitchFamily="34" charset="0"/>
                                      </a:rPr>
                                      <m:t>2</m:t>
                                    </m:r>
                                  </m:sup>
                                </m:sSup>
                              </m:den>
                            </m:f>
                          </m:sup>
                        </m:sSup>
                      </m:oMath>
                    </m:oMathPara>
                  </a14:m>
                  <a:endParaRPr lang="fr-FR" sz="2400" dirty="0"/>
                </a:p>
              </p:txBody>
            </p:sp>
          </mc:Choice>
          <mc:Fallback>
            <p:sp>
              <p:nvSpPr>
                <p:cNvPr id="222" name="TextBox 221">
                  <a:extLst>
                    <a:ext uri="{FF2B5EF4-FFF2-40B4-BE49-F238E27FC236}">
                      <a16:creationId xmlns:a16="http://schemas.microsoft.com/office/drawing/2014/main" id="{9479911B-0A0C-3845-B85D-01A62E47A0CB}"/>
                    </a:ext>
                  </a:extLst>
                </p:cNvPr>
                <p:cNvSpPr txBox="1">
                  <a:spLocks noRot="1" noChangeAspect="1" noMove="1" noResize="1" noEditPoints="1" noAdjustHandles="1" noChangeArrowheads="1" noChangeShapeType="1" noTextEdit="1"/>
                </p:cNvSpPr>
                <p:nvPr/>
              </p:nvSpPr>
              <p:spPr>
                <a:xfrm>
                  <a:off x="1153034" y="19604916"/>
                  <a:ext cx="3563155" cy="630173"/>
                </a:xfrm>
                <a:prstGeom prst="rect">
                  <a:avLst/>
                </a:prstGeom>
                <a:blipFill>
                  <a:blip r:embed="rId55"/>
                  <a:stretch>
                    <a:fillRect l="-2564" r="-733"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3" name="TextBox 222">
                  <a:extLst>
                    <a:ext uri="{FF2B5EF4-FFF2-40B4-BE49-F238E27FC236}">
                      <a16:creationId xmlns:a16="http://schemas.microsoft.com/office/drawing/2014/main" id="{4971E7E3-CE7A-B24B-83DE-36294E10ED56}"/>
                    </a:ext>
                  </a:extLst>
                </p:cNvPr>
                <p:cNvSpPr txBox="1"/>
                <p:nvPr/>
              </p:nvSpPr>
              <p:spPr>
                <a:xfrm>
                  <a:off x="791533" y="18834813"/>
                  <a:ext cx="406604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Tahoma" panose="020B0604030504040204" pitchFamily="34" charset="0"/>
                            <a:cs typeface="Tahoma" panose="020B0604030504040204" pitchFamily="34" charset="0"/>
                          </a:rPr>
                          <m:t>𝐸</m:t>
                        </m:r>
                        <m:r>
                          <a:rPr lang="en-US" sz="2400" b="0" i="1" dirty="0" smtClean="0">
                            <a:latin typeface="Cambria Math" panose="02040503050406030204" pitchFamily="18" charset="0"/>
                            <a:ea typeface="Tahoma" panose="020B0604030504040204" pitchFamily="34" charset="0"/>
                            <a:cs typeface="Tahoma" panose="020B0604030504040204" pitchFamily="34" charset="0"/>
                          </a:rPr>
                          <m:t>𝑃</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i="1" dirty="0">
                            <a:latin typeface="Cambria Math" panose="02040503050406030204" pitchFamily="18" charset="0"/>
                            <a:ea typeface="Tahoma" panose="020B0604030504040204" pitchFamily="34" charset="0"/>
                            <a:cs typeface="Tahoma" panose="020B0604030504040204" pitchFamily="34" charset="0"/>
                          </a:rPr>
                          <m:t>𝑚𝑎𝑥</m:t>
                        </m:r>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r>
                                  <a:rPr lang="en-US" sz="24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400" i="1" dirty="0">
                                    <a:latin typeface="Cambria Math" panose="02040503050406030204" pitchFamily="18" charset="0"/>
                                    <a:ea typeface="Tahoma" panose="020B0604030504040204" pitchFamily="34" charset="0"/>
                                    <a:cs typeface="Tahoma" panose="020B0604030504040204" pitchFamily="34" charset="0"/>
                                  </a:rPr>
                                  <m:t>𝑒</m:t>
                                </m:r>
                              </m:sub>
                              <m:sup>
                                <m:r>
                                  <a:rPr lang="en-US" sz="2400" i="1" dirty="0">
                                    <a:latin typeface="Cambria Math" panose="02040503050406030204" pitchFamily="18" charset="0"/>
                                    <a:ea typeface="Tahoma" panose="020B0604030504040204" pitchFamily="34" charset="0"/>
                                    <a:cs typeface="Tahoma" panose="020B0604030504040204" pitchFamily="34" charset="0"/>
                                  </a:rPr>
                                  <m:t>𝑅</m:t>
                                </m:r>
                              </m:sup>
                            </m:sSubSup>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𝑓</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𝑎</m:t>
                                    </m:r>
                                  </m:sub>
                                </m:sSub>
                              </m:e>
                            </m:d>
                            <m:r>
                              <a:rPr lang="en-US" sz="2400" i="1" dirty="0">
                                <a:latin typeface="Cambria Math" panose="02040503050406030204" pitchFamily="18" charset="0"/>
                                <a:ea typeface="Tahoma" panose="020B0604030504040204" pitchFamily="34" charset="0"/>
                                <a:cs typeface="Tahoma" panose="020B0604030504040204" pitchFamily="34" charset="0"/>
                              </a:rPr>
                              <m:t>,</m:t>
                            </m:r>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r>
                                  <a:rPr lang="en-US" sz="24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400" i="1" dirty="0">
                                    <a:latin typeface="Cambria Math" panose="02040503050406030204" pitchFamily="18" charset="0"/>
                                    <a:ea typeface="Tahoma" panose="020B0604030504040204" pitchFamily="34" charset="0"/>
                                    <a:cs typeface="Tahoma" panose="020B0604030504040204" pitchFamily="34" charset="0"/>
                                  </a:rPr>
                                  <m:t>𝑒</m:t>
                                </m:r>
                              </m:sub>
                              <m:sup>
                                <m:r>
                                  <a:rPr lang="en-US" sz="2400" i="1" dirty="0">
                                    <a:latin typeface="Cambria Math" panose="02040503050406030204" pitchFamily="18" charset="0"/>
                                    <a:ea typeface="Tahoma" panose="020B0604030504040204" pitchFamily="34" charset="0"/>
                                    <a:cs typeface="Tahoma" panose="020B0604030504040204" pitchFamily="34" charset="0"/>
                                  </a:rPr>
                                  <m:t>𝑅</m:t>
                                </m:r>
                              </m:sup>
                            </m:sSubSup>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𝑓</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𝑏</m:t>
                                    </m:r>
                                  </m:sub>
                                </m:sSub>
                              </m:e>
                            </m:d>
                          </m:e>
                        </m:d>
                      </m:oMath>
                    </m:oMathPara>
                  </a14:m>
                  <a:endParaRPr lang="fr-FR" sz="2400" dirty="0"/>
                </a:p>
              </p:txBody>
            </p:sp>
          </mc:Choice>
          <mc:Fallback>
            <p:sp>
              <p:nvSpPr>
                <p:cNvPr id="223" name="TextBox 222">
                  <a:extLst>
                    <a:ext uri="{FF2B5EF4-FFF2-40B4-BE49-F238E27FC236}">
                      <a16:creationId xmlns:a16="http://schemas.microsoft.com/office/drawing/2014/main" id="{4971E7E3-CE7A-B24B-83DE-36294E10ED56}"/>
                    </a:ext>
                  </a:extLst>
                </p:cNvPr>
                <p:cNvSpPr txBox="1">
                  <a:spLocks noRot="1" noChangeAspect="1" noMove="1" noResize="1" noEditPoints="1" noAdjustHandles="1" noChangeArrowheads="1" noChangeShapeType="1" noTextEdit="1"/>
                </p:cNvSpPr>
                <p:nvPr/>
              </p:nvSpPr>
              <p:spPr>
                <a:xfrm>
                  <a:off x="791533" y="18834813"/>
                  <a:ext cx="4066049" cy="416845"/>
                </a:xfrm>
                <a:prstGeom prst="rect">
                  <a:avLst/>
                </a:prstGeom>
                <a:blipFill>
                  <a:blip r:embed="rId56"/>
                  <a:stretch>
                    <a:fillRect l="-2572" b="-23529"/>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069A511D-2FCE-BD45-8A41-5C87B4915009}"/>
              </a:ext>
            </a:extLst>
          </p:cNvPr>
          <p:cNvSpPr txBox="1"/>
          <p:nvPr/>
        </p:nvSpPr>
        <p:spPr>
          <a:xfrm rot="16200000">
            <a:off x="22347" y="19271810"/>
            <a:ext cx="2111860"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Connectivity</a:t>
            </a:r>
          </a:p>
        </p:txBody>
      </p:sp>
      <p:grpSp>
        <p:nvGrpSpPr>
          <p:cNvPr id="14348" name="Group 14347">
            <a:extLst>
              <a:ext uri="{FF2B5EF4-FFF2-40B4-BE49-F238E27FC236}">
                <a16:creationId xmlns:a16="http://schemas.microsoft.com/office/drawing/2014/main" id="{CD095774-73A6-0049-BE4D-705FC5B21237}"/>
              </a:ext>
            </a:extLst>
          </p:cNvPr>
          <p:cNvGrpSpPr/>
          <p:nvPr/>
        </p:nvGrpSpPr>
        <p:grpSpPr>
          <a:xfrm>
            <a:off x="1361493" y="17755704"/>
            <a:ext cx="3769858" cy="3559045"/>
            <a:chOff x="12447868" y="16050527"/>
            <a:chExt cx="3769858" cy="3559045"/>
          </a:xfrm>
        </p:grpSpPr>
        <p:sp>
          <p:nvSpPr>
            <p:cNvPr id="14345" name="Rectangle 14344">
              <a:extLst>
                <a:ext uri="{FF2B5EF4-FFF2-40B4-BE49-F238E27FC236}">
                  <a16:creationId xmlns:a16="http://schemas.microsoft.com/office/drawing/2014/main" id="{0DE6A94A-E14F-2A42-807F-A1815D24A307}"/>
                </a:ext>
              </a:extLst>
            </p:cNvPr>
            <p:cNvSpPr/>
            <p:nvPr/>
          </p:nvSpPr>
          <p:spPr bwMode="auto">
            <a:xfrm>
              <a:off x="12761342" y="16945277"/>
              <a:ext cx="1836850" cy="167609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nvGrpSpPr>
            <p:cNvPr id="203" name="Group 202">
              <a:extLst>
                <a:ext uri="{FF2B5EF4-FFF2-40B4-BE49-F238E27FC236}">
                  <a16:creationId xmlns:a16="http://schemas.microsoft.com/office/drawing/2014/main" id="{713EEF76-667E-504E-9386-4B9D587DDD0F}"/>
                </a:ext>
              </a:extLst>
            </p:cNvPr>
            <p:cNvGrpSpPr/>
            <p:nvPr/>
          </p:nvGrpSpPr>
          <p:grpSpPr>
            <a:xfrm>
              <a:off x="12447868" y="16050527"/>
              <a:ext cx="3769858" cy="3559045"/>
              <a:chOff x="1031506" y="13886277"/>
              <a:chExt cx="3769858" cy="3559045"/>
            </a:xfrm>
          </p:grpSpPr>
          <p:grpSp>
            <p:nvGrpSpPr>
              <p:cNvPr id="204" name="Groupe 13">
                <a:extLst>
                  <a:ext uri="{FF2B5EF4-FFF2-40B4-BE49-F238E27FC236}">
                    <a16:creationId xmlns:a16="http://schemas.microsoft.com/office/drawing/2014/main" id="{8DF18F0D-107A-AB41-9B07-CAE82EBEA302}"/>
                  </a:ext>
                </a:extLst>
              </p:cNvPr>
              <p:cNvGrpSpPr/>
              <p:nvPr/>
            </p:nvGrpSpPr>
            <p:grpSpPr>
              <a:xfrm>
                <a:off x="1135565" y="14060947"/>
                <a:ext cx="3430802" cy="3384375"/>
                <a:chOff x="3377894" y="11348298"/>
                <a:chExt cx="4386546" cy="4327187"/>
              </a:xfrm>
            </p:grpSpPr>
            <p:pic>
              <p:nvPicPr>
                <p:cNvPr id="215" name="Picture 214">
                  <a:extLst>
                    <a:ext uri="{FF2B5EF4-FFF2-40B4-BE49-F238E27FC236}">
                      <a16:creationId xmlns:a16="http://schemas.microsoft.com/office/drawing/2014/main" id="{2AA320D0-B0A6-E84E-BA3D-E3DDB585DF15}"/>
                    </a:ext>
                  </a:extLst>
                </p:cNvPr>
                <p:cNvPicPr>
                  <a:picLocks noChangeAspect="1"/>
                </p:cNvPicPr>
                <p:nvPr/>
              </p:nvPicPr>
              <p:blipFill>
                <a:blip r:embed="rId57">
                  <a:clrChange>
                    <a:clrFrom>
                      <a:srgbClr val="00008F"/>
                    </a:clrFrom>
                    <a:clrTo>
                      <a:srgbClr val="00008F">
                        <a:alpha val="0"/>
                      </a:srgbClr>
                    </a:clrTo>
                  </a:clrChange>
                </a:blip>
                <a:stretch>
                  <a:fillRect/>
                </a:stretch>
              </p:blipFill>
              <p:spPr>
                <a:xfrm rot="5400000">
                  <a:off x="3377894" y="11651222"/>
                  <a:ext cx="3766329" cy="3766329"/>
                </a:xfrm>
                <a:prstGeom prst="rect">
                  <a:avLst/>
                </a:prstGeom>
              </p:spPr>
            </p:pic>
            <p:pic>
              <p:nvPicPr>
                <p:cNvPr id="216" name="Picture 97">
                  <a:extLst>
                    <a:ext uri="{FF2B5EF4-FFF2-40B4-BE49-F238E27FC236}">
                      <a16:creationId xmlns:a16="http://schemas.microsoft.com/office/drawing/2014/main" id="{C9D52123-8424-6546-9B2B-CC626238BE8C}"/>
                    </a:ext>
                  </a:extLst>
                </p:cNvPr>
                <p:cNvPicPr>
                  <a:picLocks/>
                </p:cNvPicPr>
                <p:nvPr/>
              </p:nvPicPr>
              <p:blipFill rotWithShape="1">
                <a:blip r:embed="rId23"/>
                <a:srcRect l="2733" t="36653" r="2924" b="25480"/>
                <a:stretch/>
              </p:blipFill>
              <p:spPr>
                <a:xfrm rot="16200000">
                  <a:off x="5367802" y="13444289"/>
                  <a:ext cx="3877957" cy="209062"/>
                </a:xfrm>
                <a:prstGeom prst="rect">
                  <a:avLst/>
                </a:prstGeom>
              </p:spPr>
            </p:pic>
            <p:sp>
              <p:nvSpPr>
                <p:cNvPr id="217" name="ZoneTexte 12">
                  <a:extLst>
                    <a:ext uri="{FF2B5EF4-FFF2-40B4-BE49-F238E27FC236}">
                      <a16:creationId xmlns:a16="http://schemas.microsoft.com/office/drawing/2014/main" id="{82D1FD33-3E2E-9145-9C1F-D983A1BB8E64}"/>
                    </a:ext>
                  </a:extLst>
                </p:cNvPr>
                <p:cNvSpPr txBox="1"/>
                <p:nvPr/>
              </p:nvSpPr>
              <p:spPr>
                <a:xfrm>
                  <a:off x="7319127" y="11348298"/>
                  <a:ext cx="261178" cy="511572"/>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1</a:t>
                  </a:r>
                </a:p>
              </p:txBody>
            </p:sp>
            <p:sp>
              <p:nvSpPr>
                <p:cNvPr id="218" name="ZoneTexte 167">
                  <a:extLst>
                    <a:ext uri="{FF2B5EF4-FFF2-40B4-BE49-F238E27FC236}">
                      <a16:creationId xmlns:a16="http://schemas.microsoft.com/office/drawing/2014/main" id="{DA813F6A-8CDC-C14F-BDD3-B486C5CBA489}"/>
                    </a:ext>
                  </a:extLst>
                </p:cNvPr>
                <p:cNvSpPr txBox="1"/>
                <p:nvPr/>
              </p:nvSpPr>
              <p:spPr>
                <a:xfrm>
                  <a:off x="7387807" y="15152265"/>
                  <a:ext cx="376633" cy="523220"/>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05" name="Rectangle 204">
                    <a:extLst>
                      <a:ext uri="{FF2B5EF4-FFF2-40B4-BE49-F238E27FC236}">
                        <a16:creationId xmlns:a16="http://schemas.microsoft.com/office/drawing/2014/main" id="{694308BB-37B4-3D4A-8CBE-A9BF130C7C16}"/>
                      </a:ext>
                    </a:extLst>
                  </p:cNvPr>
                  <p:cNvSpPr/>
                  <p:nvPr/>
                </p:nvSpPr>
                <p:spPr>
                  <a:xfrm>
                    <a:off x="4258523" y="15512924"/>
                    <a:ext cx="5428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20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20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000" b="0" i="1" dirty="0" smtClean="0">
                                  <a:latin typeface="Cambria Math" panose="02040503050406030204" pitchFamily="18" charset="0"/>
                                  <a:ea typeface="Cambria Math" panose="02040503050406030204" pitchFamily="18" charset="0"/>
                                  <a:cs typeface="Tahoma" panose="020B0604030504040204" pitchFamily="34" charset="0"/>
                                </a:rPr>
                                <m:t>𝑒</m:t>
                              </m:r>
                            </m:sub>
                            <m:sup>
                              <m:r>
                                <a:rPr lang="fr-FR" sz="20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sz="2000" dirty="0"/>
                  </a:p>
                </p:txBody>
              </p:sp>
            </mc:Choice>
            <mc:Fallback xmlns="">
              <p:sp>
                <p:nvSpPr>
                  <p:cNvPr id="205" name="Rectangle 204">
                    <a:extLst>
                      <a:ext uri="{FF2B5EF4-FFF2-40B4-BE49-F238E27FC236}">
                        <a16:creationId xmlns:a16="http://schemas.microsoft.com/office/drawing/2014/main" id="{694308BB-37B4-3D4A-8CBE-A9BF130C7C16}"/>
                      </a:ext>
                    </a:extLst>
                  </p:cNvPr>
                  <p:cNvSpPr>
                    <a:spLocks noRot="1" noChangeAspect="1" noMove="1" noResize="1" noEditPoints="1" noAdjustHandles="1" noChangeArrowheads="1" noChangeShapeType="1" noTextEdit="1"/>
                  </p:cNvSpPr>
                  <p:nvPr/>
                </p:nvSpPr>
                <p:spPr>
                  <a:xfrm>
                    <a:off x="4258523" y="15512924"/>
                    <a:ext cx="542841" cy="400110"/>
                  </a:xfrm>
                  <a:prstGeom prst="rect">
                    <a:avLst/>
                  </a:prstGeom>
                  <a:blipFill>
                    <a:blip r:embed="rId61"/>
                    <a:stretch>
                      <a:fillRect b="-3030"/>
                    </a:stretch>
                  </a:blipFill>
                </p:spPr>
                <p:txBody>
                  <a:bodyPr/>
                  <a:lstStyle/>
                  <a:p>
                    <a:r>
                      <a:rPr lang="en-US">
                        <a:noFill/>
                      </a:rPr>
                      <a:t> </a:t>
                    </a:r>
                  </a:p>
                </p:txBody>
              </p:sp>
            </mc:Fallback>
          </mc:AlternateContent>
          <p:sp>
            <p:nvSpPr>
              <p:cNvPr id="207" name="Oval 206">
                <a:extLst>
                  <a:ext uri="{FF2B5EF4-FFF2-40B4-BE49-F238E27FC236}">
                    <a16:creationId xmlns:a16="http://schemas.microsoft.com/office/drawing/2014/main" id="{45F8EB40-3D0C-DB4F-A6DE-8D9C2A712539}"/>
                  </a:ext>
                </a:extLst>
              </p:cNvPr>
              <p:cNvSpPr/>
              <p:nvPr/>
            </p:nvSpPr>
            <p:spPr bwMode="auto">
              <a:xfrm>
                <a:off x="3043720" y="14673959"/>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208" name="Rectangle 207">
                    <a:extLst>
                      <a:ext uri="{FF2B5EF4-FFF2-40B4-BE49-F238E27FC236}">
                        <a16:creationId xmlns:a16="http://schemas.microsoft.com/office/drawing/2014/main" id="{DC48CB3E-F301-3A43-B8E1-5D531B2C59B3}"/>
                      </a:ext>
                    </a:extLst>
                  </p:cNvPr>
                  <p:cNvSpPr/>
                  <p:nvPr/>
                </p:nvSpPr>
                <p:spPr>
                  <a:xfrm>
                    <a:off x="2741199" y="14380917"/>
                    <a:ext cx="3962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20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sz="2000" dirty="0"/>
                  </a:p>
                </p:txBody>
              </p:sp>
            </mc:Choice>
            <mc:Fallback xmlns="">
              <p:sp>
                <p:nvSpPr>
                  <p:cNvPr id="208" name="Rectangle 207">
                    <a:extLst>
                      <a:ext uri="{FF2B5EF4-FFF2-40B4-BE49-F238E27FC236}">
                        <a16:creationId xmlns:a16="http://schemas.microsoft.com/office/drawing/2014/main" id="{DC48CB3E-F301-3A43-B8E1-5D531B2C59B3}"/>
                      </a:ext>
                    </a:extLst>
                  </p:cNvPr>
                  <p:cNvSpPr>
                    <a:spLocks noRot="1" noChangeAspect="1" noMove="1" noResize="1" noEditPoints="1" noAdjustHandles="1" noChangeArrowheads="1" noChangeShapeType="1" noTextEdit="1"/>
                  </p:cNvSpPr>
                  <p:nvPr/>
                </p:nvSpPr>
                <p:spPr>
                  <a:xfrm>
                    <a:off x="2741199" y="14380917"/>
                    <a:ext cx="396262" cy="400110"/>
                  </a:xfrm>
                  <a:prstGeom prst="rect">
                    <a:avLst/>
                  </a:prstGeom>
                  <a:blipFill>
                    <a:blip r:embed="rId6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Rectangle 208">
                    <a:extLst>
                      <a:ext uri="{FF2B5EF4-FFF2-40B4-BE49-F238E27FC236}">
                        <a16:creationId xmlns:a16="http://schemas.microsoft.com/office/drawing/2014/main" id="{C6D6FBCD-7CE1-9F47-8483-4039D86E3868}"/>
                      </a:ext>
                    </a:extLst>
                  </p:cNvPr>
                  <p:cNvSpPr/>
                  <p:nvPr/>
                </p:nvSpPr>
                <p:spPr>
                  <a:xfrm>
                    <a:off x="1782870" y="15645672"/>
                    <a:ext cx="426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2000" dirty="0"/>
                  </a:p>
                </p:txBody>
              </p:sp>
            </mc:Choice>
            <mc:Fallback>
              <p:sp>
                <p:nvSpPr>
                  <p:cNvPr id="209" name="Rectangle 208">
                    <a:extLst>
                      <a:ext uri="{FF2B5EF4-FFF2-40B4-BE49-F238E27FC236}">
                        <a16:creationId xmlns:a16="http://schemas.microsoft.com/office/drawing/2014/main" id="{C6D6FBCD-7CE1-9F47-8483-4039D86E3868}"/>
                      </a:ext>
                    </a:extLst>
                  </p:cNvPr>
                  <p:cNvSpPr>
                    <a:spLocks noRot="1" noChangeAspect="1" noMove="1" noResize="1" noEditPoints="1" noAdjustHandles="1" noChangeArrowheads="1" noChangeShapeType="1" noTextEdit="1"/>
                  </p:cNvSpPr>
                  <p:nvPr/>
                </p:nvSpPr>
                <p:spPr>
                  <a:xfrm>
                    <a:off x="1782870" y="15645672"/>
                    <a:ext cx="426206" cy="400110"/>
                  </a:xfrm>
                  <a:prstGeom prst="rect">
                    <a:avLst/>
                  </a:prstGeom>
                  <a:blipFill>
                    <a:blip r:embed="rId63"/>
                    <a:stretch>
                      <a:fillRect/>
                    </a:stretch>
                  </a:blipFill>
                </p:spPr>
                <p:txBody>
                  <a:bodyPr/>
                  <a:lstStyle/>
                  <a:p>
                    <a:r>
                      <a:rPr lang="en-US">
                        <a:noFill/>
                      </a:rPr>
                      <a:t> </a:t>
                    </a:r>
                  </a:p>
                </p:txBody>
              </p:sp>
            </mc:Fallback>
          </mc:AlternateContent>
          <p:sp>
            <p:nvSpPr>
              <p:cNvPr id="214" name="TextBox 213">
                <a:extLst>
                  <a:ext uri="{FF2B5EF4-FFF2-40B4-BE49-F238E27FC236}">
                    <a16:creationId xmlns:a16="http://schemas.microsoft.com/office/drawing/2014/main" id="{88950560-1E15-DB4B-A989-D4EECFE22DA7}"/>
                  </a:ext>
                </a:extLst>
              </p:cNvPr>
              <p:cNvSpPr txBox="1"/>
              <p:nvPr/>
            </p:nvSpPr>
            <p:spPr>
              <a:xfrm>
                <a:off x="1031506" y="13886277"/>
                <a:ext cx="1869458" cy="400110"/>
              </a:xfrm>
              <a:prstGeom prst="rect">
                <a:avLst/>
              </a:prstGeom>
              <a:noFill/>
            </p:spPr>
            <p:txBody>
              <a:bodyPr wrap="square" rtlCol="0">
                <a:spAutoFit/>
              </a:bodyPr>
              <a:lstStyle/>
              <a:p>
                <a:pPr algn="just"/>
                <a:r>
                  <a:rPr lang="en-US" sz="2000" i="1" dirty="0">
                    <a:latin typeface="Tahoma" panose="020B0604030504040204" pitchFamily="34" charset="0"/>
                    <a:ea typeface="Tahoma" panose="020B0604030504040204" pitchFamily="34" charset="0"/>
                    <a:cs typeface="Tahoma" panose="020B0604030504040204" pitchFamily="34" charset="0"/>
                  </a:rPr>
                  <a:t>Endpoint in R</a:t>
                </a:r>
              </a:p>
            </p:txBody>
          </p:sp>
        </p:grpSp>
        <p:sp>
          <p:nvSpPr>
            <p:cNvPr id="14344" name="Freeform 14343">
              <a:extLst>
                <a:ext uri="{FF2B5EF4-FFF2-40B4-BE49-F238E27FC236}">
                  <a16:creationId xmlns:a16="http://schemas.microsoft.com/office/drawing/2014/main" id="{1FE99A5C-7919-DD40-996C-ACA449B6743B}"/>
                </a:ext>
              </a:extLst>
            </p:cNvPr>
            <p:cNvSpPr/>
            <p:nvPr/>
          </p:nvSpPr>
          <p:spPr bwMode="auto">
            <a:xfrm>
              <a:off x="13892414" y="17830800"/>
              <a:ext cx="750178" cy="1581150"/>
            </a:xfrm>
            <a:custGeom>
              <a:avLst/>
              <a:gdLst>
                <a:gd name="connsiteX0" fmla="*/ 452236 w 750178"/>
                <a:gd name="connsiteY0" fmla="*/ 0 h 1581150"/>
                <a:gd name="connsiteX1" fmla="*/ 747511 w 750178"/>
                <a:gd name="connsiteY1" fmla="*/ 552450 h 1581150"/>
                <a:gd name="connsiteX2" fmla="*/ 299836 w 750178"/>
                <a:gd name="connsiteY2" fmla="*/ 904875 h 1581150"/>
                <a:gd name="connsiteX3" fmla="*/ 4561 w 750178"/>
                <a:gd name="connsiteY3" fmla="*/ 1581150 h 1581150"/>
              </a:gdLst>
              <a:ahLst/>
              <a:cxnLst>
                <a:cxn ang="0">
                  <a:pos x="connsiteX0" y="connsiteY0"/>
                </a:cxn>
                <a:cxn ang="0">
                  <a:pos x="connsiteX1" y="connsiteY1"/>
                </a:cxn>
                <a:cxn ang="0">
                  <a:pos x="connsiteX2" y="connsiteY2"/>
                </a:cxn>
                <a:cxn ang="0">
                  <a:pos x="connsiteX3" y="connsiteY3"/>
                </a:cxn>
              </a:cxnLst>
              <a:rect l="l" t="t" r="r" b="b"/>
              <a:pathLst>
                <a:path w="750178" h="1581150">
                  <a:moveTo>
                    <a:pt x="452236" y="0"/>
                  </a:moveTo>
                  <a:cubicBezTo>
                    <a:pt x="612573" y="200819"/>
                    <a:pt x="772911" y="401638"/>
                    <a:pt x="747511" y="552450"/>
                  </a:cubicBezTo>
                  <a:cubicBezTo>
                    <a:pt x="722111" y="703262"/>
                    <a:pt x="423661" y="733425"/>
                    <a:pt x="299836" y="904875"/>
                  </a:cubicBezTo>
                  <a:cubicBezTo>
                    <a:pt x="176011" y="1076325"/>
                    <a:pt x="-33539" y="1468438"/>
                    <a:pt x="4561" y="1581150"/>
                  </a:cubicBez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4" name="Oval 223">
              <a:extLst>
                <a:ext uri="{FF2B5EF4-FFF2-40B4-BE49-F238E27FC236}">
                  <a16:creationId xmlns:a16="http://schemas.microsoft.com/office/drawing/2014/main" id="{8C04A2C8-3323-4347-8485-B53517E28EC2}"/>
                </a:ext>
              </a:extLst>
            </p:cNvPr>
            <p:cNvSpPr/>
            <p:nvPr/>
          </p:nvSpPr>
          <p:spPr bwMode="auto">
            <a:xfrm>
              <a:off x="14273510" y="17729473"/>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225" name="Rectangle 224">
                  <a:extLst>
                    <a:ext uri="{FF2B5EF4-FFF2-40B4-BE49-F238E27FC236}">
                      <a16:creationId xmlns:a16="http://schemas.microsoft.com/office/drawing/2014/main" id="{5FD9B523-0C57-9049-B227-B264A1FC03D8}"/>
                    </a:ext>
                  </a:extLst>
                </p:cNvPr>
                <p:cNvSpPr/>
                <p:nvPr/>
              </p:nvSpPr>
              <p:spPr>
                <a:xfrm>
                  <a:off x="14100548" y="18694653"/>
                  <a:ext cx="3882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b="0" i="1" dirty="0" smtClean="0">
                            <a:latin typeface="Tahoma" panose="020B0604030504040204" pitchFamily="34" charset="0"/>
                            <a:ea typeface="Tahoma" panose="020B0604030504040204" pitchFamily="34" charset="0"/>
                            <a:cs typeface="Tahoma" panose="020B0604030504040204" pitchFamily="34" charset="0"/>
                          </a:rPr>
                          <m:t>F</m:t>
                        </m:r>
                      </m:oMath>
                    </m:oMathPara>
                  </a14:m>
                  <a:endParaRPr lang="en-US" sz="2000" dirty="0"/>
                </a:p>
              </p:txBody>
            </p:sp>
          </mc:Choice>
          <mc:Fallback xmlns="">
            <p:sp>
              <p:nvSpPr>
                <p:cNvPr id="225" name="Rectangle 224">
                  <a:extLst>
                    <a:ext uri="{FF2B5EF4-FFF2-40B4-BE49-F238E27FC236}">
                      <a16:creationId xmlns:a16="http://schemas.microsoft.com/office/drawing/2014/main" id="{5FD9B523-0C57-9049-B227-B264A1FC03D8}"/>
                    </a:ext>
                  </a:extLst>
                </p:cNvPr>
                <p:cNvSpPr>
                  <a:spLocks noRot="1" noChangeAspect="1" noMove="1" noResize="1" noEditPoints="1" noAdjustHandles="1" noChangeArrowheads="1" noChangeShapeType="1" noTextEdit="1"/>
                </p:cNvSpPr>
                <p:nvPr/>
              </p:nvSpPr>
              <p:spPr>
                <a:xfrm>
                  <a:off x="14100548" y="18694653"/>
                  <a:ext cx="388247" cy="400110"/>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6" name="Rectangle 225">
                  <a:extLst>
                    <a:ext uri="{FF2B5EF4-FFF2-40B4-BE49-F238E27FC236}">
                      <a16:creationId xmlns:a16="http://schemas.microsoft.com/office/drawing/2014/main" id="{C77E5326-540F-F24B-8E23-DC6A84A22417}"/>
                    </a:ext>
                  </a:extLst>
                </p:cNvPr>
                <p:cNvSpPr/>
                <p:nvPr/>
              </p:nvSpPr>
              <p:spPr>
                <a:xfrm>
                  <a:off x="14373802" y="17473379"/>
                  <a:ext cx="4784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𝑎</m:t>
                            </m:r>
                          </m:sub>
                        </m:sSub>
                      </m:oMath>
                    </m:oMathPara>
                  </a14:m>
                  <a:endParaRPr lang="en-US" sz="2000" dirty="0"/>
                </a:p>
              </p:txBody>
            </p:sp>
          </mc:Choice>
          <mc:Fallback>
            <p:sp>
              <p:nvSpPr>
                <p:cNvPr id="226" name="Rectangle 225">
                  <a:extLst>
                    <a:ext uri="{FF2B5EF4-FFF2-40B4-BE49-F238E27FC236}">
                      <a16:creationId xmlns:a16="http://schemas.microsoft.com/office/drawing/2014/main" id="{C77E5326-540F-F24B-8E23-DC6A84A22417}"/>
                    </a:ext>
                  </a:extLst>
                </p:cNvPr>
                <p:cNvSpPr>
                  <a:spLocks noRot="1" noChangeAspect="1" noMove="1" noResize="1" noEditPoints="1" noAdjustHandles="1" noChangeArrowheads="1" noChangeShapeType="1" noTextEdit="1"/>
                </p:cNvSpPr>
                <p:nvPr/>
              </p:nvSpPr>
              <p:spPr>
                <a:xfrm>
                  <a:off x="14373802" y="17473379"/>
                  <a:ext cx="478400" cy="400110"/>
                </a:xfrm>
                <a:prstGeom prst="rect">
                  <a:avLst/>
                </a:prstGeom>
                <a:blipFill>
                  <a:blip r:embed="rId65"/>
                  <a:stretch>
                    <a:fillRect b="-12121"/>
                  </a:stretch>
                </a:blipFill>
              </p:spPr>
              <p:txBody>
                <a:bodyPr/>
                <a:lstStyle/>
                <a:p>
                  <a:r>
                    <a:rPr lang="en-US">
                      <a:noFill/>
                    </a:rPr>
                    <a:t> </a:t>
                  </a:r>
                </a:p>
              </p:txBody>
            </p:sp>
          </mc:Fallback>
        </mc:AlternateContent>
      </p:grpSp>
      <p:sp>
        <p:nvSpPr>
          <p:cNvPr id="227" name="TextBox 226">
            <a:extLst>
              <a:ext uri="{FF2B5EF4-FFF2-40B4-BE49-F238E27FC236}">
                <a16:creationId xmlns:a16="http://schemas.microsoft.com/office/drawing/2014/main" id="{7E68477A-11F5-8341-9F03-DBEAF4FD4430}"/>
              </a:ext>
            </a:extLst>
          </p:cNvPr>
          <p:cNvSpPr txBox="1"/>
          <p:nvPr/>
        </p:nvSpPr>
        <p:spPr>
          <a:xfrm>
            <a:off x="17441864" y="9088513"/>
            <a:ext cx="11699595" cy="2308324"/>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case of multiple relations, membership functions are combined in a conjunctive way. Finally, a single anatomical coherence score (</a:t>
            </a:r>
            <a:r>
              <a:rPr lang="en-US" sz="3600" i="1" dirty="0">
                <a:latin typeface="Tahoma" panose="020B0604030504040204" pitchFamily="34" charset="0"/>
                <a:ea typeface="Tahoma" panose="020B0604030504040204" pitchFamily="34" charset="0"/>
                <a:cs typeface="Tahoma" panose="020B0604030504040204" pitchFamily="34" charset="0"/>
              </a:rPr>
              <a:t>ACS</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[3] is assigned to each fiber.</a:t>
            </a:r>
          </a:p>
        </p:txBody>
      </p:sp>
      <p:sp>
        <p:nvSpPr>
          <p:cNvPr id="228" name="TextBox 227">
            <a:extLst>
              <a:ext uri="{FF2B5EF4-FFF2-40B4-BE49-F238E27FC236}">
                <a16:creationId xmlns:a16="http://schemas.microsoft.com/office/drawing/2014/main" id="{F5C9A6C2-DF73-0E44-B61F-DCD9D2B28C9C}"/>
              </a:ext>
            </a:extLst>
          </p:cNvPr>
          <p:cNvSpPr txBox="1"/>
          <p:nvPr/>
        </p:nvSpPr>
        <p:spPr>
          <a:xfrm rot="16200000">
            <a:off x="10778940" y="25574006"/>
            <a:ext cx="793069" cy="338554"/>
          </a:xfrm>
          <a:prstGeom prst="rect">
            <a:avLst/>
          </a:prstGeom>
          <a:noFill/>
        </p:spPr>
        <p:txBody>
          <a:bodyPr wrap="square" rtlCol="0">
            <a:spAutoFit/>
          </a:bodyPr>
          <a:lstStyle/>
          <a:p>
            <a:pPr algn="just"/>
            <a:r>
              <a:rPr lang="en-US" sz="1600" i="1" dirty="0">
                <a:latin typeface="Tahoma" panose="020B0604030504040204" pitchFamily="34" charset="0"/>
                <a:ea typeface="Tahoma" panose="020B0604030504040204" pitchFamily="34" charset="0"/>
                <a:cs typeface="Tahoma" panose="020B0604030504040204" pitchFamily="34" charset="0"/>
              </a:rPr>
              <a:t>ACS</a:t>
            </a:r>
          </a:p>
        </p:txBody>
      </p:sp>
      <p:sp>
        <p:nvSpPr>
          <p:cNvPr id="229" name="TextBox 228">
            <a:extLst>
              <a:ext uri="{FF2B5EF4-FFF2-40B4-BE49-F238E27FC236}">
                <a16:creationId xmlns:a16="http://schemas.microsoft.com/office/drawing/2014/main" id="{F37B1B1D-01CE-AE45-B63B-FFEA402C4B7F}"/>
              </a:ext>
            </a:extLst>
          </p:cNvPr>
          <p:cNvSpPr txBox="1"/>
          <p:nvPr/>
        </p:nvSpPr>
        <p:spPr>
          <a:xfrm rot="16200000">
            <a:off x="10778939" y="28865744"/>
            <a:ext cx="793069" cy="338554"/>
          </a:xfrm>
          <a:prstGeom prst="rect">
            <a:avLst/>
          </a:prstGeom>
          <a:noFill/>
        </p:spPr>
        <p:txBody>
          <a:bodyPr wrap="square" rtlCol="0">
            <a:spAutoFit/>
          </a:bodyPr>
          <a:lstStyle/>
          <a:p>
            <a:pPr algn="just"/>
            <a:r>
              <a:rPr lang="en-US" sz="1600" i="1" dirty="0">
                <a:latin typeface="Tahoma" panose="020B0604030504040204" pitchFamily="34" charset="0"/>
                <a:ea typeface="Tahoma" panose="020B0604030504040204" pitchFamily="34" charset="0"/>
                <a:cs typeface="Tahoma" panose="020B0604030504040204" pitchFamily="34" charset="0"/>
              </a:rPr>
              <a:t>ACS</a:t>
            </a:r>
          </a:p>
        </p:txBody>
      </p:sp>
      <p:grpSp>
        <p:nvGrpSpPr>
          <p:cNvPr id="52" name="Group 51">
            <a:extLst>
              <a:ext uri="{FF2B5EF4-FFF2-40B4-BE49-F238E27FC236}">
                <a16:creationId xmlns:a16="http://schemas.microsoft.com/office/drawing/2014/main" id="{C44F2E9F-528C-6D42-BB9C-52BF098E271D}"/>
              </a:ext>
            </a:extLst>
          </p:cNvPr>
          <p:cNvGrpSpPr/>
          <p:nvPr/>
        </p:nvGrpSpPr>
        <p:grpSpPr>
          <a:xfrm>
            <a:off x="5628954" y="14129107"/>
            <a:ext cx="3681565" cy="3160465"/>
            <a:chOff x="4746286" y="15107172"/>
            <a:chExt cx="3681565" cy="3160465"/>
          </a:xfrm>
        </p:grpSpPr>
        <p:grpSp>
          <p:nvGrpSpPr>
            <p:cNvPr id="14342" name="Group 14341">
              <a:extLst>
                <a:ext uri="{FF2B5EF4-FFF2-40B4-BE49-F238E27FC236}">
                  <a16:creationId xmlns:a16="http://schemas.microsoft.com/office/drawing/2014/main" id="{CDE749A2-D076-3742-BE85-466C0126D9AE}"/>
                </a:ext>
              </a:extLst>
            </p:cNvPr>
            <p:cNvGrpSpPr/>
            <p:nvPr/>
          </p:nvGrpSpPr>
          <p:grpSpPr>
            <a:xfrm>
              <a:off x="4875468" y="15107172"/>
              <a:ext cx="3552383" cy="2422030"/>
              <a:chOff x="568857" y="19009450"/>
              <a:chExt cx="3552383" cy="2422030"/>
            </a:xfrm>
          </p:grpSpPr>
          <p:grpSp>
            <p:nvGrpSpPr>
              <p:cNvPr id="14340" name="Group 14339">
                <a:extLst>
                  <a:ext uri="{FF2B5EF4-FFF2-40B4-BE49-F238E27FC236}">
                    <a16:creationId xmlns:a16="http://schemas.microsoft.com/office/drawing/2014/main" id="{0C3090CA-E301-2543-A73A-1D0B970A7BCD}"/>
                  </a:ext>
                </a:extLst>
              </p:cNvPr>
              <p:cNvGrpSpPr/>
              <p:nvPr/>
            </p:nvGrpSpPr>
            <p:grpSpPr>
              <a:xfrm>
                <a:off x="568857" y="19009450"/>
                <a:ext cx="3552383" cy="1464537"/>
                <a:chOff x="742168" y="18618499"/>
                <a:chExt cx="3552383" cy="1464537"/>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759212" y="19666191"/>
                      <a:ext cx="351076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a:latin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𝜇</m:t>
                                </m:r>
                              </m:e>
                              <m:sub>
                                <m:r>
                                  <a:rPr lang="fr-FR" sz="2400" i="1" smtClean="0">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𝑅</m:t>
                                </m:r>
                              </m:sup>
                            </m:sSubSup>
                            <m:d>
                              <m:dPr>
                                <m:ctrlPr>
                                  <a:rPr lang="fr-FR" sz="2400" i="1">
                                    <a:latin typeface="Cambria Math" panose="02040503050406030204" pitchFamily="18" charset="0"/>
                                  </a:rPr>
                                </m:ctrlPr>
                              </m:dPr>
                              <m:e>
                                <m:r>
                                  <a:rPr lang="en-US" sz="2400" i="1">
                                    <a:latin typeface="Cambria Math" panose="02040503050406030204" pitchFamily="18" charset="0"/>
                                  </a:rPr>
                                  <m:t>𝑃</m:t>
                                </m:r>
                              </m:e>
                            </m:d>
                            <m:r>
                              <a:rPr lang="en-US" sz="2400" i="1">
                                <a:latin typeface="Cambria Math" panose="02040503050406030204" pitchFamily="18"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d>
                              <m:dPr>
                                <m:ctrlPr>
                                  <a:rPr lang="fr-FR"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0,</m:t>
                                </m:r>
                                <m:r>
                                  <a:rPr lang="en-US" sz="2400" b="0" i="1" dirty="0" smtClean="0">
                                    <a:latin typeface="Cambria Math" panose="02040503050406030204" pitchFamily="18" charset="0"/>
                                    <a:ea typeface="Tahoma" panose="020B0604030504040204" pitchFamily="34" charset="0"/>
                                    <a:cs typeface="Tahoma" panose="020B0604030504040204" pitchFamily="34" charset="0"/>
                                  </a:rPr>
                                  <m:t>𝑔</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sub>
                                    </m:sSub>
                                  </m:e>
                                </m:d>
                              </m:e>
                            </m:d>
                          </m:oMath>
                        </m:oMathPara>
                      </a14:m>
                      <a:endParaRPr lang="fr-FR" sz="24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759212" y="19666191"/>
                      <a:ext cx="3510769" cy="416845"/>
                    </a:xfrm>
                    <a:prstGeom prst="rect">
                      <a:avLst/>
                    </a:prstGeom>
                    <a:blipFill>
                      <a:blip r:embed="rId66"/>
                      <a:stretch>
                        <a:fillRect l="-1083"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2" name="TextBox 201">
                      <a:extLst>
                        <a:ext uri="{FF2B5EF4-FFF2-40B4-BE49-F238E27FC236}">
                          <a16:creationId xmlns:a16="http://schemas.microsoft.com/office/drawing/2014/main" id="{79E6ED9E-35AF-A845-A55F-298470A63524}"/>
                        </a:ext>
                      </a:extLst>
                    </p:cNvPr>
                    <p:cNvSpPr txBox="1"/>
                    <p:nvPr/>
                  </p:nvSpPr>
                  <p:spPr>
                    <a:xfrm>
                      <a:off x="742168" y="18618499"/>
                      <a:ext cx="3552383"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Tahoma" panose="020B0604030504040204" pitchFamily="34" charset="0"/>
                                <a:cs typeface="Tahoma" panose="020B0604030504040204" pitchFamily="34" charset="0"/>
                              </a:rPr>
                              <m:t>𝐹</m:t>
                            </m:r>
                            <m:r>
                              <a:rPr lang="en-US" sz="2400" b="0" i="1" dirty="0" smtClean="0">
                                <a:latin typeface="Cambria Math" panose="02040503050406030204" pitchFamily="18" charset="0"/>
                                <a:ea typeface="Tahoma" panose="020B0604030504040204" pitchFamily="34" charset="0"/>
                                <a:cs typeface="Tahoma" panose="020B0604030504040204" pitchFamily="34" charset="0"/>
                              </a:rPr>
                              <m:t>𝑆</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2400" b="0" i="1" dirty="0" smtClean="0">
                                <a:latin typeface="Cambria Math" panose="02040503050406030204" pitchFamily="18" charset="0"/>
                                <a:ea typeface="Tahoma" panose="020B0604030504040204" pitchFamily="34" charset="0"/>
                                <a:cs typeface="Tahoma" panose="020B0604030504040204" pitchFamily="34" charset="0"/>
                              </a:rPr>
                              <m:t>=</m:t>
                            </m:r>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r>
                                  <a:rPr lang="en-US" sz="2400" b="0" i="1" dirty="0" smtClean="0">
                                    <a:latin typeface="Cambria Math" panose="02040503050406030204" pitchFamily="18" charset="0"/>
                                    <a:ea typeface="Tahoma" panose="020B0604030504040204" pitchFamily="34" charset="0"/>
                                    <a:cs typeface="Tahoma" panose="020B0604030504040204" pitchFamily="34" charset="0"/>
                                  </a:rPr>
                                  <m:t>1</m:t>
                                </m:r>
                              </m:num>
                              <m:den>
                                <m:r>
                                  <a:rPr lang="en-US" sz="2400" b="0" i="1" dirty="0" smtClean="0">
                                    <a:latin typeface="Cambria Math" panose="02040503050406030204" pitchFamily="18" charset="0"/>
                                    <a:ea typeface="Tahoma" panose="020B0604030504040204" pitchFamily="34" charset="0"/>
                                    <a:cs typeface="Tahoma" panose="020B0604030504040204" pitchFamily="34" charset="0"/>
                                  </a:rPr>
                                  <m:t>𝑁</m:t>
                                </m:r>
                              </m:den>
                            </m:f>
                            <m:nary>
                              <m:naryPr>
                                <m:chr m:val="∑"/>
                                <m:limLoc m:val="subSup"/>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naryPr>
                              <m:sub>
                                <m:r>
                                  <m:rPr>
                                    <m:brk m:alnAt="25"/>
                                  </m:rPr>
                                  <a:rPr lang="en-US" sz="2400" b="0" i="1" dirty="0" smtClean="0">
                                    <a:latin typeface="Cambria Math" panose="02040503050406030204" pitchFamily="18" charset="0"/>
                                    <a:ea typeface="Tahoma" panose="020B0604030504040204" pitchFamily="34" charset="0"/>
                                    <a:cs typeface="Tahoma" panose="020B0604030504040204" pitchFamily="34" charset="0"/>
                                  </a:rPr>
                                  <m:t>𝑖</m:t>
                                </m:r>
                                <m:r>
                                  <a:rPr lang="en-US" sz="2400" b="0" i="1" dirty="0" smtClean="0">
                                    <a:latin typeface="Cambria Math" panose="02040503050406030204" pitchFamily="18" charset="0"/>
                                    <a:ea typeface="Tahoma" panose="020B0604030504040204" pitchFamily="34" charset="0"/>
                                    <a:cs typeface="Tahoma" panose="020B0604030504040204" pitchFamily="34" charset="0"/>
                                  </a:rPr>
                                  <m:t>=1</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𝑁</m:t>
                                </m:r>
                              </m:sup>
                              <m:e>
                                <m:sSubSup>
                                  <m:sSubSupPr>
                                    <m:ctrlPr>
                                      <a:rPr lang="fr-FR" sz="2400" i="1">
                                        <a:latin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𝜇</m:t>
                                    </m:r>
                                  </m:e>
                                  <m:sub>
                                    <m:r>
                                      <a:rPr lang="fr-FR"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𝑅</m:t>
                                    </m:r>
                                  </m:sup>
                                </m:sSubSup>
                                <m:d>
                                  <m:dPr>
                                    <m:ctrlPr>
                                      <a:rPr lang="fr-FR" sz="2400" i="1">
                                        <a:latin typeface="Cambria Math" panose="02040503050406030204" pitchFamily="18" charset="0"/>
                                      </a:rPr>
                                    </m:ctrlPr>
                                  </m:dPr>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e>
                                </m:d>
                              </m:e>
                            </m:nary>
                          </m:oMath>
                        </m:oMathPara>
                      </a14:m>
                      <a:endParaRPr lang="fr-FR" sz="2400" dirty="0"/>
                    </a:p>
                  </p:txBody>
                </p:sp>
              </mc:Choice>
              <mc:Fallback>
                <p:sp>
                  <p:nvSpPr>
                    <p:cNvPr id="202" name="TextBox 201">
                      <a:extLst>
                        <a:ext uri="{FF2B5EF4-FFF2-40B4-BE49-F238E27FC236}">
                          <a16:creationId xmlns:a16="http://schemas.microsoft.com/office/drawing/2014/main" id="{79E6ED9E-35AF-A845-A55F-298470A63524}"/>
                        </a:ext>
                      </a:extLst>
                    </p:cNvPr>
                    <p:cNvSpPr txBox="1">
                      <a:spLocks noRot="1" noChangeAspect="1" noMove="1" noResize="1" noEditPoints="1" noAdjustHandles="1" noChangeArrowheads="1" noChangeShapeType="1" noTextEdit="1"/>
                    </p:cNvSpPr>
                    <p:nvPr/>
                  </p:nvSpPr>
                  <p:spPr>
                    <a:xfrm>
                      <a:off x="742168" y="18618499"/>
                      <a:ext cx="3552383" cy="755913"/>
                    </a:xfrm>
                    <a:prstGeom prst="rect">
                      <a:avLst/>
                    </a:prstGeom>
                    <a:blipFill>
                      <a:blip r:embed="rId67"/>
                      <a:stretch>
                        <a:fillRect l="-1068" t="-176667" b="-26000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4341" name="Rectangle 14340">
                    <a:extLst>
                      <a:ext uri="{FF2B5EF4-FFF2-40B4-BE49-F238E27FC236}">
                        <a16:creationId xmlns:a16="http://schemas.microsoft.com/office/drawing/2014/main" id="{CB94A541-F27E-EA40-BE01-E8B98B6FDF89}"/>
                      </a:ext>
                    </a:extLst>
                  </p:cNvPr>
                  <p:cNvSpPr/>
                  <p:nvPr/>
                </p:nvSpPr>
                <p:spPr>
                  <a:xfrm>
                    <a:off x="824460" y="20637801"/>
                    <a:ext cx="3033651"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dirty="0" smtClean="0">
                                  <a:latin typeface="Cambria Math" panose="02040503050406030204" pitchFamily="18" charset="0"/>
                                  <a:ea typeface="Tahoma" panose="020B0604030504040204" pitchFamily="34" charset="0"/>
                                  <a:cs typeface="Tahoma" panose="020B0604030504040204" pitchFamily="34" charset="0"/>
                                </a:rPr>
                              </m:ctrlPr>
                            </m:funcPr>
                            <m:fName>
                              <m:r>
                                <a:rPr lang="en-US" sz="2400" i="1" dirty="0">
                                  <a:latin typeface="Cambria Math" panose="02040503050406030204" pitchFamily="18" charset="0"/>
                                  <a:ea typeface="Tahoma" panose="020B0604030504040204" pitchFamily="34" charset="0"/>
                                  <a:cs typeface="Tahoma" panose="020B0604030504040204" pitchFamily="34" charset="0"/>
                                </a:rPr>
                                <m:t>𝑔</m:t>
                              </m:r>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e>
                              </m:d>
                              <m:r>
                                <a:rPr lang="en-US" sz="2400" i="1" dirty="0">
                                  <a:latin typeface="Cambria Math" panose="02040503050406030204" pitchFamily="18" charset="0"/>
                                  <a:ea typeface="Tahoma" panose="020B0604030504040204" pitchFamily="34" charset="0"/>
                                  <a:cs typeface="Tahoma" panose="020B0604030504040204" pitchFamily="34" charset="0"/>
                                </a:rPr>
                                <m:t>=</m:t>
                              </m:r>
                            </m:fName>
                            <m:e>
                              <m:r>
                                <a:rPr lang="en-US" sz="2400" i="1" dirty="0">
                                  <a:latin typeface="Cambria Math" panose="02040503050406030204" pitchFamily="18" charset="0"/>
                                  <a:ea typeface="Tahoma" panose="020B0604030504040204" pitchFamily="34" charset="0"/>
                                  <a:cs typeface="Tahoma" panose="020B0604030504040204" pitchFamily="34" charset="0"/>
                                </a:rPr>
                                <m:t>1−</m:t>
                              </m:r>
                              <m:f>
                                <m:fPr>
                                  <m:ctrlPr>
                                    <a:rPr lang="en-US" sz="2400" i="1" dirty="0">
                                      <a:latin typeface="Cambria Math" panose="02040503050406030204" pitchFamily="18" charset="0"/>
                                      <a:ea typeface="Tahoma" panose="020B0604030504040204" pitchFamily="34" charset="0"/>
                                      <a:cs typeface="Tahoma" panose="020B0604030504040204" pitchFamily="34" charset="0"/>
                                    </a:rPr>
                                  </m:ctrlPr>
                                </m:fPr>
                                <m:num>
                                  <m:r>
                                    <a:rPr lang="en-US" sz="2400" i="1" dirty="0">
                                      <a:latin typeface="Cambria Math" panose="02040503050406030204" pitchFamily="18" charset="0"/>
                                      <a:ea typeface="Tahoma" panose="020B0604030504040204" pitchFamily="34" charset="0"/>
                                      <a:cs typeface="Tahoma" panose="020B0604030504040204" pitchFamily="34" charset="0"/>
                                    </a:rPr>
                                    <m:t>𝑘</m:t>
                                  </m:r>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num>
                                <m:den>
                                  <m:r>
                                    <a:rPr lang="en-US" sz="2400" i="1" dirty="0">
                                      <a:latin typeface="Cambria Math" panose="02040503050406030204" pitchFamily="18" charset="0"/>
                                      <a:ea typeface="Cambria Math" panose="02040503050406030204" pitchFamily="18" charset="0"/>
                                      <a:cs typeface="Tahoma" panose="020B0604030504040204" pitchFamily="34" charset="0"/>
                                    </a:rPr>
                                    <m:t>𝜋</m:t>
                                  </m:r>
                                </m:den>
                              </m:f>
                            </m:e>
                          </m:func>
                        </m:oMath>
                      </m:oMathPara>
                    </a14:m>
                    <a:endParaRPr lang="en-US" sz="2400" dirty="0"/>
                  </a:p>
                </p:txBody>
              </p:sp>
            </mc:Choice>
            <mc:Fallback>
              <p:sp>
                <p:nvSpPr>
                  <p:cNvPr id="14341" name="Rectangle 14340">
                    <a:extLst>
                      <a:ext uri="{FF2B5EF4-FFF2-40B4-BE49-F238E27FC236}">
                        <a16:creationId xmlns:a16="http://schemas.microsoft.com/office/drawing/2014/main" id="{CB94A541-F27E-EA40-BE01-E8B98B6FDF89}"/>
                      </a:ext>
                    </a:extLst>
                  </p:cNvPr>
                  <p:cNvSpPr>
                    <a:spLocks noRot="1" noChangeAspect="1" noMove="1" noResize="1" noEditPoints="1" noAdjustHandles="1" noChangeArrowheads="1" noChangeShapeType="1" noTextEdit="1"/>
                  </p:cNvSpPr>
                  <p:nvPr/>
                </p:nvSpPr>
                <p:spPr>
                  <a:xfrm>
                    <a:off x="824460" y="20637801"/>
                    <a:ext cx="3033651" cy="793679"/>
                  </a:xfrm>
                  <a:prstGeom prst="rect">
                    <a:avLst/>
                  </a:prstGeom>
                  <a:blipFill>
                    <a:blip r:embed="rId68"/>
                    <a:stretch>
                      <a:fillRect b="-158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CFA2EBD3-3779-1648-A806-D0AF23039FEE}"/>
                    </a:ext>
                  </a:extLst>
                </p:cNvPr>
                <p:cNvSpPr/>
                <p:nvPr/>
              </p:nvSpPr>
              <p:spPr>
                <a:xfrm>
                  <a:off x="4746286" y="17657790"/>
                  <a:ext cx="3580211" cy="6098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r>
                          <a:rPr lang="en-US" sz="2400" i="1" dirty="0">
                            <a:latin typeface="Cambria Math" panose="02040503050406030204" pitchFamily="18" charset="0"/>
                            <a:ea typeface="Tahoma" panose="020B0604030504040204" pitchFamily="34" charset="0"/>
                            <a:cs typeface="Tahoma" panose="020B0604030504040204" pitchFamily="34" charset="0"/>
                          </a:rPr>
                          <m:t>=</m:t>
                        </m:r>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𝑚𝑖𝑛</m:t>
                            </m:r>
                          </m:e>
                          <m:sub>
                            <m:r>
                              <a:rPr lang="en-US" sz="2400" i="1" dirty="0">
                                <a:latin typeface="Cambria Math" panose="02040503050406030204" pitchFamily="18" charset="0"/>
                                <a:ea typeface="Tahoma" panose="020B0604030504040204" pitchFamily="34"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m:t>
                            </m:r>
                            <m:r>
                              <a:rPr lang="en-US" sz="2400" i="1" dirty="0">
                                <a:latin typeface="Cambria Math" panose="02040503050406030204" pitchFamily="18" charset="0"/>
                                <a:ea typeface="Cambria Math" panose="02040503050406030204" pitchFamily="18" charset="0"/>
                                <a:cs typeface="Tahoma" panose="020B0604030504040204" pitchFamily="34" charset="0"/>
                              </a:rPr>
                              <m:t>𝑅</m:t>
                            </m:r>
                          </m:sub>
                        </m:sSub>
                        <m:r>
                          <a:rPr lang="en-US" sz="2400" i="1" dirty="0">
                            <a:latin typeface="Cambria Math" panose="02040503050406030204" pitchFamily="18" charset="0"/>
                            <a:ea typeface="Cambria Math" panose="02040503050406030204" pitchFamily="18" charset="0"/>
                            <a:cs typeface="Tahoma" panose="020B0604030504040204" pitchFamily="34" charset="0"/>
                          </a:rPr>
                          <m:t> </m:t>
                        </m:r>
                        <m:r>
                          <a:rPr lang="en-US" sz="2400" i="1" dirty="0">
                            <a:latin typeface="Cambria Math" panose="02040503050406030204" pitchFamily="18" charset="0"/>
                            <a:ea typeface="Cambria Math" panose="02040503050406030204" pitchFamily="18" charset="0"/>
                            <a:cs typeface="Tahoma" panose="020B0604030504040204" pitchFamily="34" charset="0"/>
                          </a:rPr>
                          <m:t>𝛽</m:t>
                        </m:r>
                        <m:d>
                          <m:dPr>
                            <m:ctrlPr>
                              <a:rPr lang="en-US" sz="2400" i="1" dirty="0">
                                <a:latin typeface="Cambria Math" panose="02040503050406030204" pitchFamily="18" charset="0"/>
                                <a:ea typeface="Cambria Math" panose="02040503050406030204" pitchFamily="18" charset="0"/>
                                <a:cs typeface="Tahoma" panose="020B0604030504040204" pitchFamily="34" charset="0"/>
                              </a:rPr>
                            </m:ctrlPr>
                          </m:dPr>
                          <m:e>
                            <m:groupChr>
                              <m:groupChrPr>
                                <m:chr m:val="→"/>
                                <m:pos m:val="top"/>
                                <m:ctrlPr>
                                  <a:rPr lang="en-US" sz="2400" i="1" dirty="0">
                                    <a:latin typeface="Cambria Math" panose="02040503050406030204" pitchFamily="18" charset="0"/>
                                    <a:ea typeface="Cambria Math" panose="02040503050406030204" pitchFamily="18" charset="0"/>
                                    <a:cs typeface="Tahoma" panose="020B0604030504040204" pitchFamily="34" charset="0"/>
                                  </a:rPr>
                                </m:ctrlPr>
                              </m:groupChrPr>
                              <m:e>
                                <m:sSub>
                                  <m:sSubPr>
                                    <m:ctrlPr>
                                      <a:rPr lang="en-US" sz="2400" i="1" dirty="0">
                                        <a:latin typeface="Cambria Math" panose="02040503050406030204" pitchFamily="18" charset="0"/>
                                        <a:ea typeface="Cambria Math" panose="02040503050406030204" pitchFamily="18"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𝑢</m:t>
                                    </m:r>
                                  </m:e>
                                  <m:sub>
                                    <m:r>
                                      <a:rPr lang="en-US" sz="2400" i="1" dirty="0">
                                        <a:latin typeface="Cambria Math" panose="02040503050406030204" pitchFamily="18" charset="0"/>
                                        <a:ea typeface="Cambria Math" panose="02040503050406030204" pitchFamily="18" charset="0"/>
                                        <a:cs typeface="Tahoma" panose="020B0604030504040204" pitchFamily="34" charset="0"/>
                                      </a:rPr>
                                      <m:t>𝛼</m:t>
                                    </m:r>
                                  </m:sub>
                                </m:sSub>
                              </m:e>
                            </m:groupChr>
                            <m:r>
                              <a:rPr lang="en-US" sz="2400" i="1" dirty="0">
                                <a:latin typeface="Cambria Math" panose="02040503050406030204" pitchFamily="18" charset="0"/>
                                <a:ea typeface="Cambria Math" panose="02040503050406030204" pitchFamily="18" charset="0"/>
                                <a:cs typeface="Tahoma" panose="020B0604030504040204" pitchFamily="34" charset="0"/>
                              </a:rPr>
                              <m:t>,</m:t>
                            </m:r>
                            <m:groupChr>
                              <m:groupChrPr>
                                <m:chr m:val="→"/>
                                <m:pos m:val="top"/>
                                <m:ctrlPr>
                                  <a:rPr lang="en-US" sz="2400" i="1" dirty="0">
                                    <a:latin typeface="Cambria Math" panose="02040503050406030204" pitchFamily="18" charset="0"/>
                                    <a:ea typeface="Cambria Math" panose="02040503050406030204" pitchFamily="18" charset="0"/>
                                    <a:cs typeface="Tahoma" panose="020B0604030504040204" pitchFamily="34" charset="0"/>
                                  </a:rPr>
                                </m:ctrlPr>
                              </m:groupChrPr>
                              <m:e>
                                <m:r>
                                  <m:rPr>
                                    <m:brk m:alnAt="1"/>
                                  </m:rPr>
                                  <a:rPr lang="en-US" sz="2400" i="1" dirty="0">
                                    <a:latin typeface="Cambria Math" panose="02040503050406030204" pitchFamily="18" charset="0"/>
                                    <a:ea typeface="Cambria Math" panose="02040503050406030204" pitchFamily="18"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𝑃</m:t>
                                </m:r>
                              </m:e>
                            </m:groupChr>
                          </m:e>
                        </m:d>
                        <m:r>
                          <a:rPr lang="en-US" sz="2400" i="1" dirty="0">
                            <a:latin typeface="Cambria Math" panose="02040503050406030204" pitchFamily="18" charset="0"/>
                            <a:ea typeface="Tahoma" panose="020B0604030504040204" pitchFamily="34" charset="0"/>
                            <a:cs typeface="Tahoma" panose="020B0604030504040204" pitchFamily="34" charset="0"/>
                          </a:rPr>
                          <m:t> </m:t>
                        </m:r>
                      </m:oMath>
                    </m:oMathPara>
                  </a14:m>
                  <a:endParaRPr lang="en-US" sz="2400" dirty="0"/>
                </a:p>
              </p:txBody>
            </p:sp>
          </mc:Choice>
          <mc:Fallback>
            <p:sp>
              <p:nvSpPr>
                <p:cNvPr id="40" name="Rectangle 39">
                  <a:extLst>
                    <a:ext uri="{FF2B5EF4-FFF2-40B4-BE49-F238E27FC236}">
                      <a16:creationId xmlns:a16="http://schemas.microsoft.com/office/drawing/2014/main" id="{CFA2EBD3-3779-1648-A806-D0AF23039FEE}"/>
                    </a:ext>
                  </a:extLst>
                </p:cNvPr>
                <p:cNvSpPr>
                  <a:spLocks noRot="1" noChangeAspect="1" noMove="1" noResize="1" noEditPoints="1" noAdjustHandles="1" noChangeArrowheads="1" noChangeShapeType="1" noTextEdit="1"/>
                </p:cNvSpPr>
                <p:nvPr/>
              </p:nvSpPr>
              <p:spPr>
                <a:xfrm>
                  <a:off x="4746286" y="17657790"/>
                  <a:ext cx="3580211" cy="609847"/>
                </a:xfrm>
                <a:prstGeom prst="rect">
                  <a:avLst/>
                </a:prstGeom>
                <a:blipFill>
                  <a:blip r:embed="rId69"/>
                  <a:stretch>
                    <a:fillRect/>
                  </a:stretch>
                </a:blipFill>
              </p:spPr>
              <p:txBody>
                <a:bodyPr/>
                <a:lstStyle/>
                <a:p>
                  <a:r>
                    <a:rPr lang="en-US">
                      <a:noFill/>
                    </a:rPr>
                    <a:t> </a:t>
                  </a:r>
                </a:p>
              </p:txBody>
            </p:sp>
          </mc:Fallback>
        </mc:AlternateContent>
      </p:grpSp>
      <p:sp>
        <p:nvSpPr>
          <p:cNvPr id="47" name="Rectangle 46">
            <a:extLst>
              <a:ext uri="{FF2B5EF4-FFF2-40B4-BE49-F238E27FC236}">
                <a16:creationId xmlns:a16="http://schemas.microsoft.com/office/drawing/2014/main" id="{595DBA5E-01E6-6340-9C81-237DBB7D3AE1}"/>
              </a:ext>
            </a:extLst>
          </p:cNvPr>
          <p:cNvSpPr/>
          <p:nvPr/>
        </p:nvSpPr>
        <p:spPr>
          <a:xfrm>
            <a:off x="12232286" y="30474889"/>
            <a:ext cx="16909173" cy="1200329"/>
          </a:xfrm>
          <a:prstGeom prst="rect">
            <a:avLst/>
          </a:prstGeom>
        </p:spPr>
        <p:txBody>
          <a:bodyPr wrap="square">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To speed up computation, we build an adjacency relationship among fibers using a Delaunay tetrahedralization of their extremities. </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6678</TotalTime>
  <Words>1228</Words>
  <Application>Microsoft Macintosh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312</cp:revision>
  <cp:lastPrinted>2019-04-01T07:42:44Z</cp:lastPrinted>
  <dcterms:created xsi:type="dcterms:W3CDTF">2012-02-29T16:02:41Z</dcterms:created>
  <dcterms:modified xsi:type="dcterms:W3CDTF">2019-04-01T08:54:03Z</dcterms:modified>
</cp:coreProperties>
</file>